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Economica"/>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bold.fntdata"/><Relationship Id="rId14" Type="http://schemas.openxmlformats.org/officeDocument/2006/relationships/slide" Target="slides/slide9.xml"/><Relationship Id="rId36" Type="http://schemas.openxmlformats.org/officeDocument/2006/relationships/font" Target="fonts/Economica-regular.fntdata"/><Relationship Id="rId17" Type="http://schemas.openxmlformats.org/officeDocument/2006/relationships/slide" Target="slides/slide12.xml"/><Relationship Id="rId39" Type="http://schemas.openxmlformats.org/officeDocument/2006/relationships/font" Target="fonts/Economica-boldItalic.fntdata"/><Relationship Id="rId16" Type="http://schemas.openxmlformats.org/officeDocument/2006/relationships/slide" Target="slides/slide11.xml"/><Relationship Id="rId38" Type="http://schemas.openxmlformats.org/officeDocument/2006/relationships/font" Target="fonts/Economic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5f1b308e3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f1b308e3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f1b308e3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f1b308e3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f1b308e3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f1b308e3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5f1b308e3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f1b308e3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f1fd1855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f1fd1855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5e99e41c92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e99e41c92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5e99e41c92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e99e41c92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5f1fd18558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f1fd18558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99e41c92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99e41c92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f1fd18558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f1fd18558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e99e41c92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e99e41c92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5f1fd185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f1fd185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f1fd18558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f1fd18558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5f1fd18558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f1fd18558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f1fd1855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f1fd1855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5f1fd18558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f1fd18558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5f1fd18558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f1fd18558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f1fd18558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f1fd18558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5f1fd18558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f1fd18558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5f1fd18558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f1fd18558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5f1fd18558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f1fd18558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5f1fd1855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f1fd1855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5f1fd18558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f1fd18558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e99e41c92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99e41c92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e99e41c92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99e41c92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5f1fd1855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f1fd1855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5e99e41c92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e99e41c92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f1b308e3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f1b308e3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5e99e41c92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e99e41c92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978200" y="902373"/>
            <a:ext cx="3054600" cy="207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Trafficking and the Sex Industry Studies Findings</a:t>
            </a:r>
            <a:endParaRPr/>
          </a:p>
        </p:txBody>
      </p:sp>
      <p:sp>
        <p:nvSpPr>
          <p:cNvPr id="63" name="Google Shape;63;p13"/>
          <p:cNvSpPr txBox="1"/>
          <p:nvPr>
            <p:ph idx="1" type="subTitle"/>
          </p:nvPr>
        </p:nvSpPr>
        <p:spPr>
          <a:xfrm>
            <a:off x="1824850" y="3243953"/>
            <a:ext cx="5361300" cy="129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COYOTE RI Executive Director Bella Robinson</a:t>
            </a:r>
            <a:endParaRPr/>
          </a:p>
          <a:p>
            <a:pPr indent="0" lvl="0" marL="0" rtl="0" algn="ctr">
              <a:spcBef>
                <a:spcPts val="0"/>
              </a:spcBef>
              <a:spcAft>
                <a:spcPts val="0"/>
              </a:spcAft>
              <a:buNone/>
            </a:pPr>
            <a:r>
              <a:rPr lang="en"/>
              <a:t>&amp;</a:t>
            </a:r>
            <a:endParaRPr/>
          </a:p>
          <a:p>
            <a:pPr indent="0" lvl="0" marL="0" rtl="0" algn="ctr">
              <a:spcBef>
                <a:spcPts val="0"/>
              </a:spcBef>
              <a:spcAft>
                <a:spcPts val="0"/>
              </a:spcAft>
              <a:buNone/>
            </a:pPr>
            <a:r>
              <a:rPr lang="en"/>
              <a:t>Brown University Professor Elena Shih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1</a:t>
            </a:r>
            <a:endParaRPr/>
          </a:p>
        </p:txBody>
      </p:sp>
      <p:sp>
        <p:nvSpPr>
          <p:cNvPr id="120" name="Google Shape;120;p22"/>
          <p:cNvSpPr txBox="1"/>
          <p:nvPr>
            <p:ph idx="1" type="body"/>
          </p:nvPr>
        </p:nvSpPr>
        <p:spPr>
          <a:xfrm>
            <a:off x="311700" y="1225225"/>
            <a:ext cx="8520600" cy="37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What did the police do that was not helpful?</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“Arrest me for marijuana possession when they were called for a suicide okay check; handcuffed me for 4 hours when I was robbed at gunpoint; disparaged my occupation on the stand when I was a victim of a hit and run.”</a:t>
            </a:r>
            <a:endParaRPr sz="1600"/>
          </a:p>
          <a:p>
            <a:pPr indent="-330200" lvl="0" marL="457200" rtl="0" algn="l">
              <a:spcBef>
                <a:spcPts val="0"/>
              </a:spcBef>
              <a:spcAft>
                <a:spcPts val="0"/>
              </a:spcAft>
              <a:buSzPts val="1600"/>
              <a:buChar char="●"/>
            </a:pPr>
            <a:r>
              <a:rPr lang="en" sz="1600"/>
              <a:t>“rape and rob me”</a:t>
            </a:r>
            <a:endParaRPr sz="1600"/>
          </a:p>
          <a:p>
            <a:pPr indent="-330200" lvl="0" marL="457200" rtl="0" algn="l">
              <a:spcBef>
                <a:spcPts val="0"/>
              </a:spcBef>
              <a:spcAft>
                <a:spcPts val="0"/>
              </a:spcAft>
              <a:buSzPts val="1600"/>
              <a:buChar char="●"/>
            </a:pPr>
            <a:r>
              <a:rPr lang="en" sz="1600"/>
              <a:t>“They took everything. I had no money for bus fare or to get home. I was left on on the street...I never felt more helpless in my life.”</a:t>
            </a:r>
            <a:endParaRPr sz="1600"/>
          </a:p>
          <a:p>
            <a:pPr indent="-330200" lvl="0" marL="457200" rtl="0" algn="l">
              <a:spcBef>
                <a:spcPts val="0"/>
              </a:spcBef>
              <a:spcAft>
                <a:spcPts val="0"/>
              </a:spcAft>
              <a:buSzPts val="1600"/>
              <a:buChar char="●"/>
            </a:pPr>
            <a:r>
              <a:rPr lang="en" sz="1600"/>
              <a:t>“They told me that if I wanted to report a client who raped me that they would arrest me for prostitution.”</a:t>
            </a:r>
            <a:endParaRPr sz="1600"/>
          </a:p>
          <a:p>
            <a:pPr indent="-330200" lvl="0" marL="457200" rtl="0" algn="l">
              <a:spcBef>
                <a:spcPts val="0"/>
              </a:spcBef>
              <a:spcAft>
                <a:spcPts val="0"/>
              </a:spcAft>
              <a:buSzPts val="1600"/>
              <a:buChar char="●"/>
            </a:pPr>
            <a:r>
              <a:rPr lang="en" sz="1600"/>
              <a:t>“The[y] kicked in my door to my home without a warrant, waving guns around screaming ‘we know what[‘]s going on here’ because I had a[n] online escort ad. This was the most traumatic event of my life, and has left me with PTSD.”</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2</a:t>
            </a:r>
            <a:endParaRPr/>
          </a:p>
        </p:txBody>
      </p:sp>
      <p:sp>
        <p:nvSpPr>
          <p:cNvPr id="126" name="Google Shape;126;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What would you tell Rhode Island police officers, about how to best serve and protect people involved in the sex industry?</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“Leave us the fuck alone.”</a:t>
            </a:r>
            <a:endParaRPr sz="1600"/>
          </a:p>
          <a:p>
            <a:pPr indent="-330200" lvl="0" marL="457200" rtl="0" algn="l">
              <a:spcBef>
                <a:spcPts val="0"/>
              </a:spcBef>
              <a:spcAft>
                <a:spcPts val="0"/>
              </a:spcAft>
              <a:buSzPts val="1600"/>
              <a:buChar char="●"/>
            </a:pPr>
            <a:r>
              <a:rPr lang="en" sz="1600"/>
              <a:t>“Prostitution will NEVER go away, by arresting those who do this of free will only makes it more dangerous for us ladies. Go after the real traffickers of children!”</a:t>
            </a:r>
            <a:endParaRPr sz="1600"/>
          </a:p>
          <a:p>
            <a:pPr indent="-330200" lvl="0" marL="457200" rtl="0" algn="l">
              <a:spcBef>
                <a:spcPts val="0"/>
              </a:spcBef>
              <a:spcAft>
                <a:spcPts val="0"/>
              </a:spcAft>
              <a:buSzPts val="1600"/>
              <a:buChar char="●"/>
            </a:pPr>
            <a:r>
              <a:rPr lang="en" sz="1600"/>
              <a:t>“Many sex workers are of legal age and choose this job because they really do want to do it. Don't ‘save’ all when most don't want or need [to be] ‘saved.’”</a:t>
            </a:r>
            <a:endParaRPr sz="1600"/>
          </a:p>
          <a:p>
            <a:pPr indent="-330200" lvl="0" marL="457200" rtl="0" algn="l">
              <a:spcBef>
                <a:spcPts val="0"/>
              </a:spcBef>
              <a:spcAft>
                <a:spcPts val="0"/>
              </a:spcAft>
              <a:buSzPts val="1600"/>
              <a:buChar char="●"/>
            </a:pPr>
            <a:r>
              <a:rPr lang="en" sz="1600"/>
              <a:t>“Treat transgender people with respect and dignity.”</a:t>
            </a:r>
            <a:endParaRPr sz="1600"/>
          </a:p>
          <a:p>
            <a:pPr indent="-330200" lvl="0" marL="457200" rtl="0" algn="l">
              <a:spcBef>
                <a:spcPts val="0"/>
              </a:spcBef>
              <a:spcAft>
                <a:spcPts val="0"/>
              </a:spcAft>
              <a:buSzPts val="1600"/>
              <a:buChar char="●"/>
            </a:pPr>
            <a:r>
              <a:rPr lang="en" sz="1600"/>
              <a:t>“Remember sex workers are people.”</a:t>
            </a:r>
            <a:endParaRPr sz="1600"/>
          </a:p>
          <a:p>
            <a:pPr indent="-330200" lvl="0" marL="457200" rtl="0" algn="l">
              <a:spcBef>
                <a:spcPts val="0"/>
              </a:spcBef>
              <a:spcAft>
                <a:spcPts val="0"/>
              </a:spcAft>
              <a:buSzPts val="1600"/>
              <a:buChar char="●"/>
            </a:pPr>
            <a:r>
              <a:rPr lang="en" sz="1600"/>
              <a:t>“Protect sex workers by making a less hostile environment for them to report to.”</a:t>
            </a:r>
            <a:endParaRPr sz="1600"/>
          </a:p>
          <a:p>
            <a:pPr indent="-330200" lvl="0" marL="457200" rtl="0" algn="l">
              <a:spcBef>
                <a:spcPts val="0"/>
              </a:spcBef>
              <a:spcAft>
                <a:spcPts val="0"/>
              </a:spcAft>
              <a:buSzPts val="1600"/>
              <a:buChar char="●"/>
            </a:pPr>
            <a:r>
              <a:rPr lang="en" sz="1600"/>
              <a:t>“Help and [support] the elimination of the law against prostitution.”</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3</a:t>
            </a:r>
            <a:endParaRPr/>
          </a:p>
        </p:txBody>
      </p:sp>
      <p:sp>
        <p:nvSpPr>
          <p:cNvPr id="132" name="Google Shape;132;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Have I forgotten to ask you anything about the police?</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“The cop told me that if I told anyone that he raped me, other cops would come looking for me, and they would rape + kill me. He took my ID and copied down my name and address and he knows where I live.”</a:t>
            </a:r>
            <a:endParaRPr sz="1600"/>
          </a:p>
          <a:p>
            <a:pPr indent="-330200" lvl="0" marL="457200" rtl="0" algn="l">
              <a:spcBef>
                <a:spcPts val="0"/>
              </a:spcBef>
              <a:spcAft>
                <a:spcPts val="0"/>
              </a:spcAft>
              <a:buSzPts val="1600"/>
              <a:buChar char="●"/>
            </a:pPr>
            <a:r>
              <a:rPr lang="en" sz="1600"/>
              <a:t>“I was raped by a cop that came to [visit] me and didn't want to pay. He told me that if I said anything that I would be raided and gang raped by other cops. I know 2 other Providence escorts that have to pay off a cop every week + give him a freebie or he will make sure they go to jail.”</a:t>
            </a:r>
            <a:endParaRPr sz="1600"/>
          </a:p>
          <a:p>
            <a:pPr indent="-330200" lvl="0" marL="457200" rtl="0" algn="l">
              <a:spcBef>
                <a:spcPts val="0"/>
              </a:spcBef>
              <a:spcAft>
                <a:spcPts val="0"/>
              </a:spcAft>
              <a:buSzPts val="1600"/>
              <a:buChar char="●"/>
            </a:pPr>
            <a:r>
              <a:rPr lang="en" sz="1600"/>
              <a:t>“I have had some good [clients] that worked in law enforcement, but there are just as many bad cops running around shaking down escorts and expecting us to give them freebies. I had never been exploited by a police officer until after I tried to report a violent man that raped me.”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4</a:t>
            </a:r>
            <a:endParaRPr/>
          </a:p>
        </p:txBody>
      </p:sp>
      <p:sp>
        <p:nvSpPr>
          <p:cNvPr id="138" name="Google Shape;138;p2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a:t>
            </a:r>
            <a:r>
              <a:rPr lang="en" sz="1600" u="sng"/>
              <a:t>What laws do you think would protect people in the sex industry?</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 large number of respondents answered with decriminalization. For instance:</a:t>
            </a:r>
            <a:endParaRPr sz="1600"/>
          </a:p>
          <a:p>
            <a:pPr indent="-330200" lvl="1" marL="914400" rtl="0" algn="l">
              <a:spcBef>
                <a:spcPts val="0"/>
              </a:spcBef>
              <a:spcAft>
                <a:spcPts val="0"/>
              </a:spcAft>
              <a:buSzPts val="1600"/>
              <a:buChar char="○"/>
            </a:pPr>
            <a:r>
              <a:rPr lang="en" sz="1600"/>
              <a:t>“Decriminalization of the buying and selling of sex between consenting adults.”</a:t>
            </a:r>
            <a:endParaRPr sz="1600"/>
          </a:p>
          <a:p>
            <a:pPr indent="-330200" lvl="1" marL="914400" rtl="0" algn="l">
              <a:spcBef>
                <a:spcPts val="0"/>
              </a:spcBef>
              <a:spcAft>
                <a:spcPts val="0"/>
              </a:spcAft>
              <a:buSzPts val="1600"/>
              <a:buChar char="○"/>
            </a:pPr>
            <a:r>
              <a:rPr lang="en" sz="1600"/>
              <a:t>“Decriminalization, to start.”</a:t>
            </a:r>
            <a:endParaRPr sz="1600"/>
          </a:p>
          <a:p>
            <a:pPr indent="-330200" lvl="1" marL="914400" rtl="0" algn="l">
              <a:spcBef>
                <a:spcPts val="0"/>
              </a:spcBef>
              <a:spcAft>
                <a:spcPts val="0"/>
              </a:spcAft>
              <a:buSzPts val="1600"/>
              <a:buChar char="○"/>
            </a:pPr>
            <a:r>
              <a:rPr lang="en" sz="1600"/>
              <a:t>“Make it legal, pay taxes like every other job out there.”</a:t>
            </a:r>
            <a:endParaRPr sz="1600"/>
          </a:p>
          <a:p>
            <a:pPr indent="-330200" lvl="1" marL="914400" rtl="0" algn="l">
              <a:spcBef>
                <a:spcPts val="0"/>
              </a:spcBef>
              <a:spcAft>
                <a:spcPts val="0"/>
              </a:spcAft>
              <a:buSzPts val="1600"/>
              <a:buChar char="○"/>
            </a:pPr>
            <a:r>
              <a:rPr lang="en" sz="1600"/>
              <a:t>“I think decriminalizing consensual adult sex work and creating labor laws would solve most problems in the sex industry and it would reduce violence + trafficking.”</a:t>
            </a:r>
            <a:endParaRPr sz="1600"/>
          </a:p>
          <a:p>
            <a:pPr indent="-330200" lvl="0" marL="457200" rtl="0" algn="l">
              <a:spcBef>
                <a:spcPts val="0"/>
              </a:spcBef>
              <a:spcAft>
                <a:spcPts val="0"/>
              </a:spcAft>
              <a:buSzPts val="1600"/>
              <a:buChar char="●"/>
            </a:pPr>
            <a:r>
              <a:rPr lang="en" sz="1600"/>
              <a:t>Also:</a:t>
            </a:r>
            <a:endParaRPr sz="1600"/>
          </a:p>
          <a:p>
            <a:pPr indent="-330200" lvl="1" marL="914400" rtl="0" algn="l">
              <a:spcBef>
                <a:spcPts val="0"/>
              </a:spcBef>
              <a:spcAft>
                <a:spcPts val="0"/>
              </a:spcAft>
              <a:buSzPts val="1600"/>
              <a:buChar char="○"/>
            </a:pPr>
            <a:r>
              <a:rPr lang="en" sz="1600"/>
              <a:t>“Hate crimes against prostitution”</a:t>
            </a:r>
            <a:endParaRPr sz="1600"/>
          </a:p>
          <a:p>
            <a:pPr indent="-330200" lvl="1" marL="914400" rtl="0" algn="l">
              <a:spcBef>
                <a:spcPts val="0"/>
              </a:spcBef>
              <a:spcAft>
                <a:spcPts val="0"/>
              </a:spcAft>
              <a:buSzPts val="1600"/>
              <a:buChar char="○"/>
            </a:pPr>
            <a:r>
              <a:rPr lang="en" sz="1600"/>
              <a:t>“Being able to report crimes and be taken seriously.”</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STUDY #2</a:t>
            </a:r>
            <a:endParaRPr sz="6000"/>
          </a:p>
        </p:txBody>
      </p:sp>
      <p:sp>
        <p:nvSpPr>
          <p:cNvPr id="144" name="Google Shape;144;p2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419100" lvl="0" marL="457200" rtl="0" algn="l">
              <a:spcBef>
                <a:spcPts val="0"/>
              </a:spcBef>
              <a:spcAft>
                <a:spcPts val="0"/>
              </a:spcAft>
              <a:buSzPts val="3000"/>
              <a:buChar char="●"/>
            </a:pPr>
            <a:r>
              <a:rPr lang="en" sz="3000"/>
              <a:t>National scope</a:t>
            </a:r>
            <a:endParaRPr sz="3000"/>
          </a:p>
          <a:p>
            <a:pPr indent="-419100" lvl="0" marL="457200" rtl="0" algn="l">
              <a:spcBef>
                <a:spcPts val="0"/>
              </a:spcBef>
              <a:spcAft>
                <a:spcPts val="0"/>
              </a:spcAft>
              <a:buSzPts val="3000"/>
              <a:buChar char="●"/>
            </a:pPr>
            <a:r>
              <a:rPr lang="en" sz="3000"/>
              <a:t>1,515 respondents</a:t>
            </a:r>
            <a:endParaRPr sz="3000"/>
          </a:p>
          <a:p>
            <a:pPr indent="-419100" lvl="0" marL="457200" rtl="0" algn="l">
              <a:spcBef>
                <a:spcPts val="0"/>
              </a:spcBef>
              <a:spcAft>
                <a:spcPts val="0"/>
              </a:spcAft>
              <a:buSzPts val="3000"/>
              <a:buChar char="●"/>
            </a:pPr>
            <a:r>
              <a:rPr lang="en" sz="3000"/>
              <a:t>145 questions</a:t>
            </a:r>
            <a:endParaRPr sz="3000"/>
          </a:p>
        </p:txBody>
      </p:sp>
      <p:sp>
        <p:nvSpPr>
          <p:cNvPr id="145" name="Google Shape;145;p26"/>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2017</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Study #2</a:t>
            </a:r>
            <a:endParaRPr/>
          </a:p>
        </p:txBody>
      </p:sp>
      <p:sp>
        <p:nvSpPr>
          <p:cNvPr id="151" name="Google Shape;151;p2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Trafficking and the Sex Industry in the United States (2017)</a:t>
            </a:r>
            <a:endParaRPr i="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In 2017, COYOTE RI conducted the first national sex worker-led survey of trafficking and the sex industry in the United States in collaboration with the Sex Workers Outreach Project Behind Bars. This study grew out of the Rhode Island study and surveyed 1,515 sex workers nationwide to better understand the realities of consensual sex work and coerced sex trafficking in the US. As community-based research, this project was innovative and important in that it was conceived of and for sex workers, providing an understanding and lack of bias against people working in the sex industry.</a:t>
            </a:r>
            <a:endParaRPr/>
          </a:p>
          <a:p>
            <a:pPr indent="0" lvl="0" marL="0" rtl="0" algn="l">
              <a:spcBef>
                <a:spcPts val="1600"/>
              </a:spcBef>
              <a:spcAft>
                <a:spcPts val="1600"/>
              </a:spcAft>
              <a:buNone/>
            </a:pPr>
            <a:r>
              <a:t/>
            </a:r>
            <a:endParaRPr/>
          </a:p>
        </p:txBody>
      </p:sp>
      <p:sp>
        <p:nvSpPr>
          <p:cNvPr id="152" name="Google Shape;152;p27"/>
          <p:cNvSpPr txBox="1"/>
          <p:nvPr/>
        </p:nvSpPr>
        <p:spPr>
          <a:xfrm>
            <a:off x="4703700" y="0"/>
            <a:ext cx="4440300" cy="10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Research conducted with Desiree Alliance and SWOP Behind Bars.</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General Conclusions</a:t>
            </a:r>
            <a:endParaRPr/>
          </a:p>
        </p:txBody>
      </p:sp>
      <p:sp>
        <p:nvSpPr>
          <p:cNvPr id="158" name="Google Shape;158;p2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Respondents discussed their experiences engaging in consensual sex work and experiences with sex trafficking in relation to their family and relationships, health, employment, and involvement in the criminal justice system. This research finds that anti-trafficking laws have expanded policing and surveillance of sex workers. Additionally, this data provides a view of how sex workers who have never considered themselves victims of trafficking have been impacted by the rise in policy and concern surrounding trafficking and the effects of conflating the two.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Data and Finding Highlights</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Labor Stats</a:t>
            </a:r>
            <a:endParaRPr/>
          </a:p>
        </p:txBody>
      </p:sp>
      <p:sp>
        <p:nvSpPr>
          <p:cNvPr id="169" name="Google Shape;169;p3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22 years old</a:t>
            </a:r>
            <a:r>
              <a:rPr lang="en"/>
              <a:t>: average age of entry into sex industry</a:t>
            </a:r>
            <a:endParaRPr/>
          </a:p>
          <a:p>
            <a:pPr indent="-342900" lvl="0" marL="457200" rtl="0" algn="l">
              <a:spcBef>
                <a:spcPts val="0"/>
              </a:spcBef>
              <a:spcAft>
                <a:spcPts val="0"/>
              </a:spcAft>
              <a:buSzPts val="1800"/>
              <a:buChar char="●"/>
            </a:pPr>
            <a:r>
              <a:rPr b="1" lang="en"/>
              <a:t>7 years</a:t>
            </a:r>
            <a:r>
              <a:rPr lang="en"/>
              <a:t>: average number of years in the sex industry</a:t>
            </a:r>
            <a:endParaRPr/>
          </a:p>
          <a:p>
            <a:pPr indent="-342900" lvl="0" marL="457200" rtl="0" algn="l">
              <a:spcBef>
                <a:spcPts val="0"/>
              </a:spcBef>
              <a:spcAft>
                <a:spcPts val="0"/>
              </a:spcAft>
              <a:buSzPts val="1800"/>
              <a:buChar char="●"/>
            </a:pPr>
            <a:r>
              <a:rPr b="1" lang="en"/>
              <a:t>90%</a:t>
            </a:r>
            <a:r>
              <a:rPr lang="en"/>
              <a:t> of respondents have worked in other industries (in addition to the sex industry).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Crime &amp; Injustice Stats</a:t>
            </a:r>
            <a:endParaRPr/>
          </a:p>
        </p:txBody>
      </p:sp>
      <p:sp>
        <p:nvSpPr>
          <p:cNvPr id="175" name="Google Shape;175;p3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44%</a:t>
            </a:r>
            <a:r>
              <a:rPr lang="en"/>
              <a:t> reported having faced bias, hostility, or refusal of services because of being a sex worker.</a:t>
            </a:r>
            <a:endParaRPr/>
          </a:p>
          <a:p>
            <a:pPr indent="0" lvl="0" marL="0" rtl="0" algn="l">
              <a:spcBef>
                <a:spcPts val="1600"/>
              </a:spcBef>
              <a:spcAft>
                <a:spcPts val="0"/>
              </a:spcAft>
              <a:buNone/>
            </a:pPr>
            <a:r>
              <a:rPr b="1" lang="en"/>
              <a:t>51%</a:t>
            </a:r>
            <a:r>
              <a:rPr lang="en"/>
              <a:t> reported being a victim of a crime while working. Rape and sexual assault were frequently reported.</a:t>
            </a:r>
            <a:endParaRPr/>
          </a:p>
          <a:p>
            <a:pPr indent="0" lvl="0" marL="0" rtl="0" algn="l">
              <a:spcBef>
                <a:spcPts val="1600"/>
              </a:spcBef>
              <a:spcAft>
                <a:spcPts val="1600"/>
              </a:spcAft>
              <a:buNone/>
            </a:pPr>
            <a:r>
              <a:rPr b="1" lang="en"/>
              <a:t>71%</a:t>
            </a:r>
            <a:r>
              <a:rPr lang="en"/>
              <a:t> responded that if they were a victim or witness of a crime, they would not report it (because of fear of arrest, belief that police wouldn’t do anything, fear of drawing attention to oneself, etc.)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 Information</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 the late 1970s, COYOTE founder Margo St. James successfully filed a lawsuit against Rhode Island that decriminalized sex work. However, in 2009, following heightened pressure from anti-trafficking advocacy groups, the state re-criminalized prostitution in the name of protecting victims of sexual exploitation.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Entering the Sex Industry</a:t>
            </a:r>
            <a:endParaRPr/>
          </a:p>
        </p:txBody>
      </p:sp>
      <p:sp>
        <p:nvSpPr>
          <p:cNvPr id="181" name="Google Shape;181;p32"/>
          <p:cNvSpPr txBox="1"/>
          <p:nvPr>
            <p:ph idx="2" type="body"/>
          </p:nvPr>
        </p:nvSpPr>
        <p:spPr>
          <a:xfrm>
            <a:off x="4832400" y="1672950"/>
            <a:ext cx="3999900" cy="179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51% of respondents entered the sex industry working independently. This counters trafficking narratives we hear that the vast majority of people in the sex industry are forced into the industry.</a:t>
            </a:r>
            <a:endParaRPr sz="1600"/>
          </a:p>
        </p:txBody>
      </p:sp>
      <p:pic>
        <p:nvPicPr>
          <p:cNvPr id="182" name="Google Shape;182;p32"/>
          <p:cNvPicPr preferRelativeResize="0"/>
          <p:nvPr/>
        </p:nvPicPr>
        <p:blipFill>
          <a:blip r:embed="rId3">
            <a:alphaModFix/>
          </a:blip>
          <a:stretch>
            <a:fillRect/>
          </a:stretch>
        </p:blipFill>
        <p:spPr>
          <a:xfrm>
            <a:off x="152400" y="1277125"/>
            <a:ext cx="4527600" cy="32364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Entering the Sex Industry as a Minor</a:t>
            </a:r>
            <a:endParaRPr/>
          </a:p>
        </p:txBody>
      </p:sp>
      <p:sp>
        <p:nvSpPr>
          <p:cNvPr id="188" name="Google Shape;188;p33"/>
          <p:cNvSpPr txBox="1"/>
          <p:nvPr>
            <p:ph idx="2" type="body"/>
          </p:nvPr>
        </p:nvSpPr>
        <p:spPr>
          <a:xfrm>
            <a:off x="4832400" y="1464025"/>
            <a:ext cx="3999900" cy="287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For those who did enter the sex industry as minors, the vast majority also entered the industry working independently (49%). Although we of course do not recommend minors selling sex, the narrative that large numbers of minors are being forced, coerced, manipulated, or trafficked into the sex industry is simply not supported by our research.</a:t>
            </a:r>
            <a:endParaRPr sz="1600"/>
          </a:p>
        </p:txBody>
      </p:sp>
      <p:pic>
        <p:nvPicPr>
          <p:cNvPr id="189" name="Google Shape;189;p33"/>
          <p:cNvPicPr preferRelativeResize="0"/>
          <p:nvPr/>
        </p:nvPicPr>
        <p:blipFill>
          <a:blip r:embed="rId3">
            <a:alphaModFix/>
          </a:blip>
          <a:stretch>
            <a:fillRect/>
          </a:stretch>
        </p:blipFill>
        <p:spPr>
          <a:xfrm>
            <a:off x="163650" y="1284000"/>
            <a:ext cx="4527600" cy="32364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Leaving the Sex Industry</a:t>
            </a:r>
            <a:endParaRPr/>
          </a:p>
        </p:txBody>
      </p:sp>
      <p:sp>
        <p:nvSpPr>
          <p:cNvPr id="195" name="Google Shape;195;p34"/>
          <p:cNvSpPr txBox="1"/>
          <p:nvPr>
            <p:ph idx="2" type="body"/>
          </p:nvPr>
        </p:nvSpPr>
        <p:spPr>
          <a:xfrm>
            <a:off x="4832400" y="1195100"/>
            <a:ext cx="3999900" cy="344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For those who had wanted to leave the sex industry, the majority of respondents said that the fact that other jobs don’t pay a living wage made it difficult to leave (52%). 22% said discrimination against sex workers made it difficult to leave. Only a small percentage of respondents said it was difficult to leave because they were being forced to sell sex, which challenges the narrative we typically hear.</a:t>
            </a:r>
            <a:endParaRPr sz="1600"/>
          </a:p>
        </p:txBody>
      </p:sp>
      <p:pic>
        <p:nvPicPr>
          <p:cNvPr id="196" name="Google Shape;196;p34"/>
          <p:cNvPicPr preferRelativeResize="0"/>
          <p:nvPr/>
        </p:nvPicPr>
        <p:blipFill>
          <a:blip r:embed="rId3">
            <a:alphaModFix/>
          </a:blip>
          <a:stretch>
            <a:fillRect/>
          </a:stretch>
        </p:blipFill>
        <p:spPr>
          <a:xfrm>
            <a:off x="152400" y="1299625"/>
            <a:ext cx="4527600" cy="32364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Health: STI Testing</a:t>
            </a:r>
            <a:endParaRPr/>
          </a:p>
        </p:txBody>
      </p:sp>
      <p:sp>
        <p:nvSpPr>
          <p:cNvPr id="202" name="Google Shape;202;p35"/>
          <p:cNvSpPr txBox="1"/>
          <p:nvPr>
            <p:ph idx="2" type="body"/>
          </p:nvPr>
        </p:nvSpPr>
        <p:spPr>
          <a:xfrm>
            <a:off x="4832400" y="1135550"/>
            <a:ext cx="3999900" cy="356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vast majority of sex workers are getting frequently tested for STI testing, countering a whole slew of sex worker-phobic assertions. Furthermore, for those who don’t get tested as regularly, many reported that they do not need to get tested as regularly because they aren’t having direct contact with clients (they are cam workers, there’s no skin-to-skin contact, etc.). </a:t>
            </a:r>
            <a:endParaRPr/>
          </a:p>
          <a:p>
            <a:pPr indent="0" lvl="0" marL="0" rtl="0" algn="l">
              <a:spcBef>
                <a:spcPts val="1600"/>
              </a:spcBef>
              <a:spcAft>
                <a:spcPts val="1600"/>
              </a:spcAft>
              <a:buNone/>
            </a:pPr>
            <a:r>
              <a:rPr lang="en"/>
              <a:t>Unfortunately, </a:t>
            </a:r>
            <a:r>
              <a:rPr lang="en"/>
              <a:t>35% of respondents did report a lack of reliable access to sex worker-friendly health services. We received many reports of prejudiced attitudes directed at sex workers.</a:t>
            </a:r>
            <a:endParaRPr/>
          </a:p>
        </p:txBody>
      </p:sp>
      <p:pic>
        <p:nvPicPr>
          <p:cNvPr id="203" name="Google Shape;203;p35"/>
          <p:cNvPicPr preferRelativeResize="0"/>
          <p:nvPr/>
        </p:nvPicPr>
        <p:blipFill>
          <a:blip r:embed="rId3">
            <a:alphaModFix/>
          </a:blip>
          <a:stretch>
            <a:fillRect/>
          </a:stretch>
        </p:blipFill>
        <p:spPr>
          <a:xfrm>
            <a:off x="152400" y="1299625"/>
            <a:ext cx="4527600" cy="32364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Health: Condom Use</a:t>
            </a:r>
            <a:endParaRPr/>
          </a:p>
        </p:txBody>
      </p:sp>
      <p:sp>
        <p:nvSpPr>
          <p:cNvPr id="209" name="Google Shape;209;p36"/>
          <p:cNvSpPr txBox="1"/>
          <p:nvPr>
            <p:ph idx="2" type="body"/>
          </p:nvPr>
        </p:nvSpPr>
        <p:spPr>
          <a:xfrm>
            <a:off x="4832400" y="1764700"/>
            <a:ext cx="3999900" cy="229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The vast majority of respondents are using condoms always or frequently during sex work. This data also counters many sex worker-phobic beliefs. Again, many respondents reported not needing to use condoms during sex work because of a lack of direct contact with clients.</a:t>
            </a:r>
            <a:endParaRPr sz="1600"/>
          </a:p>
        </p:txBody>
      </p:sp>
      <p:pic>
        <p:nvPicPr>
          <p:cNvPr id="210" name="Google Shape;210;p36"/>
          <p:cNvPicPr preferRelativeResize="0"/>
          <p:nvPr/>
        </p:nvPicPr>
        <p:blipFill>
          <a:blip r:embed="rId3">
            <a:alphaModFix/>
          </a:blip>
          <a:stretch>
            <a:fillRect/>
          </a:stretch>
        </p:blipFill>
        <p:spPr>
          <a:xfrm>
            <a:off x="152400" y="1299625"/>
            <a:ext cx="4527600" cy="32278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Sex Trafficking</a:t>
            </a:r>
            <a:endParaRPr/>
          </a:p>
        </p:txBody>
      </p:sp>
      <p:sp>
        <p:nvSpPr>
          <p:cNvPr id="216" name="Google Shape;216;p37"/>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500"/>
              <a:t>Respondents discussed many reasons they chose to do sex work, many of which complicate the dynamic of whether or not they were coerced. Respondents discuss feeling pressure due to finances or interpersonal relationships, but widely do not consider themselves trafficking victims. </a:t>
            </a:r>
            <a:r>
              <a:rPr b="1" lang="en" sz="1500"/>
              <a:t>90%</a:t>
            </a:r>
            <a:r>
              <a:rPr lang="en" sz="1500"/>
              <a:t> of respondents do not and have never regarded themselves as victims of sex trafficking. Moreover, many cited </a:t>
            </a:r>
            <a:r>
              <a:rPr lang="en" sz="1500" u="sng"/>
              <a:t>decriminalization</a:t>
            </a:r>
            <a:r>
              <a:rPr lang="en" sz="1500"/>
              <a:t> of sex work as a way to prevent sex trafficking and protect sex workers.</a:t>
            </a:r>
            <a:endParaRPr sz="1500"/>
          </a:p>
        </p:txBody>
      </p:sp>
      <p:pic>
        <p:nvPicPr>
          <p:cNvPr id="217" name="Google Shape;217;p37"/>
          <p:cNvPicPr preferRelativeResize="0"/>
          <p:nvPr/>
        </p:nvPicPr>
        <p:blipFill>
          <a:blip r:embed="rId3">
            <a:alphaModFix/>
          </a:blip>
          <a:stretch>
            <a:fillRect/>
          </a:stretch>
        </p:blipFill>
        <p:spPr>
          <a:xfrm>
            <a:off x="152400" y="1299625"/>
            <a:ext cx="4527600" cy="32364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1</a:t>
            </a:r>
            <a:endParaRPr/>
          </a:p>
        </p:txBody>
      </p:sp>
      <p:sp>
        <p:nvSpPr>
          <p:cNvPr id="223" name="Google Shape;223;p3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What would you tell doctors and other health care providers about how to provide good medical care to people involved in the sex industry?</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“If you think we're dirty, we can tell.”</a:t>
            </a:r>
            <a:endParaRPr sz="1600"/>
          </a:p>
          <a:p>
            <a:pPr indent="-330200" lvl="0" marL="457200" rtl="0" algn="l">
              <a:spcBef>
                <a:spcPts val="0"/>
              </a:spcBef>
              <a:spcAft>
                <a:spcPts val="0"/>
              </a:spcAft>
              <a:buSzPts val="1600"/>
              <a:buChar char="●"/>
            </a:pPr>
            <a:r>
              <a:rPr lang="en" sz="1600"/>
              <a:t>“Treat them like a human being. Don't assume their health conditions, mental or physical are a result of the industry.”</a:t>
            </a:r>
            <a:endParaRPr sz="1600"/>
          </a:p>
          <a:p>
            <a:pPr indent="-330200" lvl="0" marL="457200" rtl="0" algn="l">
              <a:spcBef>
                <a:spcPts val="0"/>
              </a:spcBef>
              <a:spcAft>
                <a:spcPts val="0"/>
              </a:spcAft>
              <a:buSzPts val="1600"/>
              <a:buChar char="●"/>
            </a:pPr>
            <a:r>
              <a:rPr lang="en" sz="1600"/>
              <a:t>“I would say that judgment perpetuates stigma and prevents people from seeking care.”</a:t>
            </a:r>
            <a:endParaRPr sz="1600"/>
          </a:p>
          <a:p>
            <a:pPr indent="-330200" lvl="0" marL="457200" rtl="0" algn="l">
              <a:spcBef>
                <a:spcPts val="0"/>
              </a:spcBef>
              <a:spcAft>
                <a:spcPts val="0"/>
              </a:spcAft>
              <a:buSzPts val="1600"/>
              <a:buChar char="●"/>
            </a:pPr>
            <a:r>
              <a:rPr lang="en" sz="1600"/>
              <a:t>“There is already a lot of shame put on us and I don't want to talk to someone I am supposed to trust only to find they would also shame me.”</a:t>
            </a:r>
            <a:endParaRPr sz="1600"/>
          </a:p>
          <a:p>
            <a:pPr indent="-330200" lvl="0" marL="457200" rtl="0" algn="l">
              <a:spcBef>
                <a:spcPts val="0"/>
              </a:spcBef>
              <a:spcAft>
                <a:spcPts val="0"/>
              </a:spcAft>
              <a:buSzPts val="1600"/>
              <a:buChar char="●"/>
            </a:pPr>
            <a:r>
              <a:rPr lang="en" sz="1600"/>
              <a:t>“Sex work doesn't ‘cause’ mental illness or ill health -- past and current trauma, oppression, and lack of coverage and safety nets for workers does.”</a:t>
            </a:r>
            <a:endParaRPr sz="1600"/>
          </a:p>
          <a:p>
            <a:pPr indent="0" lvl="0" marL="0" rtl="0" algn="l">
              <a:spcBef>
                <a:spcPts val="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2</a:t>
            </a:r>
            <a:endParaRPr/>
          </a:p>
        </p:txBody>
      </p:sp>
      <p:sp>
        <p:nvSpPr>
          <p:cNvPr id="229" name="Google Shape;229;p3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a:t>
            </a:r>
            <a:r>
              <a:rPr lang="en" sz="1600" u="sng"/>
              <a:t>What would you tell shelters about how they can best help people who are involved in the sex industry?</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t>
            </a:r>
            <a:r>
              <a:rPr lang="en" sz="1600"/>
              <a:t>To allow people to remain in shelter when they're working. Many domestic violence shelters kick women out for working.”</a:t>
            </a:r>
            <a:endParaRPr sz="1600"/>
          </a:p>
          <a:p>
            <a:pPr indent="-330200" lvl="0" marL="457200" rtl="0" algn="l">
              <a:spcBef>
                <a:spcPts val="0"/>
              </a:spcBef>
              <a:spcAft>
                <a:spcPts val="0"/>
              </a:spcAft>
              <a:buSzPts val="1600"/>
              <a:buChar char="●"/>
            </a:pPr>
            <a:r>
              <a:rPr lang="en" sz="1600"/>
              <a:t>“Don't turn sex workers away. And don't report minors engaging in survival sex work or tell their parents where they are. So many LGBT kids run away from abusive homes and engage in survival sex work to get by. Let them decide which of those things they would rather do.”</a:t>
            </a:r>
            <a:endParaRPr sz="1600"/>
          </a:p>
          <a:p>
            <a:pPr indent="-330200" lvl="0" marL="457200" rtl="0" algn="l">
              <a:spcBef>
                <a:spcPts val="0"/>
              </a:spcBef>
              <a:spcAft>
                <a:spcPts val="0"/>
              </a:spcAft>
              <a:buSzPts val="1600"/>
              <a:buChar char="●"/>
            </a:pPr>
            <a:r>
              <a:rPr lang="en" sz="1600"/>
              <a:t>“Don't try to be saviors, just ask the person what it is that they need.”</a:t>
            </a:r>
            <a:endParaRPr sz="1600"/>
          </a:p>
          <a:p>
            <a:pPr indent="0" lvl="0" marL="0" rtl="0" algn="l">
              <a:spcBef>
                <a:spcPts val="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3</a:t>
            </a:r>
            <a:endParaRPr/>
          </a:p>
        </p:txBody>
      </p:sp>
      <p:sp>
        <p:nvSpPr>
          <p:cNvPr id="235" name="Google Shape;235;p4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What did the police do that was not helpful?</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t>
            </a:r>
            <a:r>
              <a:rPr lang="en" sz="1600"/>
              <a:t>Assault me during the arrest and then tell me that if we'd met under different circumstances he'd ask me out when we were at the station.”</a:t>
            </a:r>
            <a:endParaRPr sz="1600"/>
          </a:p>
          <a:p>
            <a:pPr indent="-330200" lvl="0" marL="457200" rtl="0" algn="l">
              <a:spcBef>
                <a:spcPts val="0"/>
              </a:spcBef>
              <a:spcAft>
                <a:spcPts val="0"/>
              </a:spcAft>
              <a:buSzPts val="1600"/>
              <a:buChar char="●"/>
            </a:pPr>
            <a:r>
              <a:rPr lang="en" sz="1600"/>
              <a:t>“Forced me to perform oral.”</a:t>
            </a:r>
            <a:endParaRPr sz="1600"/>
          </a:p>
          <a:p>
            <a:pPr indent="-330200" lvl="0" marL="457200" rtl="0" algn="l">
              <a:spcBef>
                <a:spcPts val="0"/>
              </a:spcBef>
              <a:spcAft>
                <a:spcPts val="0"/>
              </a:spcAft>
              <a:buSzPts val="1600"/>
              <a:buChar char="●"/>
            </a:pPr>
            <a:r>
              <a:rPr lang="en" sz="1600"/>
              <a:t>“Ignore my pleas for help, act like I deserved assault, assaulted me themselves, encouraged other prisoners to harass/assault me, look the other way.”</a:t>
            </a:r>
            <a:endParaRPr sz="1600"/>
          </a:p>
          <a:p>
            <a:pPr indent="-330200" lvl="0" marL="457200" rtl="0" algn="l">
              <a:spcBef>
                <a:spcPts val="0"/>
              </a:spcBef>
              <a:spcAft>
                <a:spcPts val="0"/>
              </a:spcAft>
              <a:buSzPts val="1600"/>
              <a:buChar char="●"/>
            </a:pPr>
            <a:r>
              <a:rPr lang="en" sz="1600"/>
              <a:t>“First time, they laughed in my face and told me I was a slut for what I was wearing and what I was drinking.”</a:t>
            </a:r>
            <a:endParaRPr sz="1600"/>
          </a:p>
          <a:p>
            <a:pPr indent="-330200" lvl="0" marL="457200" rtl="0" algn="l">
              <a:spcBef>
                <a:spcPts val="0"/>
              </a:spcBef>
              <a:spcAft>
                <a:spcPts val="0"/>
              </a:spcAft>
              <a:buSzPts val="1600"/>
              <a:buChar char="●"/>
            </a:pPr>
            <a:r>
              <a:rPr lang="en" sz="1600"/>
              <a:t>“They had sexual contact with me before arresting me. They let me out at 3am in a city where I did not live, with no money, phone, or way to get anywhere.”</a:t>
            </a:r>
            <a:endParaRPr sz="1600"/>
          </a:p>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Respondent Quotations 4</a:t>
            </a:r>
            <a:endParaRPr/>
          </a:p>
        </p:txBody>
      </p:sp>
      <p:sp>
        <p:nvSpPr>
          <p:cNvPr id="241" name="Google Shape;241;p4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t>Question: What would you tell the criminal justice system how to better represent sex workers?</a:t>
            </a:r>
            <a:endParaRPr sz="1600" u="sng"/>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t>
            </a:r>
            <a:r>
              <a:rPr lang="en" sz="1600"/>
              <a:t>Decriminalize. Stop arresting sex workers.”</a:t>
            </a:r>
            <a:endParaRPr sz="1600"/>
          </a:p>
          <a:p>
            <a:pPr indent="-330200" lvl="0" marL="457200" rtl="0" algn="l">
              <a:spcBef>
                <a:spcPts val="0"/>
              </a:spcBef>
              <a:spcAft>
                <a:spcPts val="0"/>
              </a:spcAft>
              <a:buSzPts val="1600"/>
              <a:buChar char="●"/>
            </a:pPr>
            <a:r>
              <a:rPr lang="en" sz="1600"/>
              <a:t>“Quit treating us all as victims. I enjoy my job. I'm not being trafficked.”</a:t>
            </a:r>
            <a:endParaRPr sz="1600"/>
          </a:p>
          <a:p>
            <a:pPr indent="-330200" lvl="0" marL="457200" rtl="0" algn="l">
              <a:spcBef>
                <a:spcPts val="0"/>
              </a:spcBef>
              <a:spcAft>
                <a:spcPts val="0"/>
              </a:spcAft>
              <a:buSzPts val="1600"/>
              <a:buChar char="●"/>
            </a:pPr>
            <a:r>
              <a:rPr lang="en" sz="1600"/>
              <a:t>“Realize that we need rights, not rescue.”</a:t>
            </a:r>
            <a:endParaRPr sz="1600"/>
          </a:p>
          <a:p>
            <a:pPr indent="-330200" lvl="0" marL="457200" rtl="0" algn="l">
              <a:spcBef>
                <a:spcPts val="0"/>
              </a:spcBef>
              <a:spcAft>
                <a:spcPts val="0"/>
              </a:spcAft>
              <a:buSzPts val="1600"/>
              <a:buChar char="●"/>
            </a:pPr>
            <a:r>
              <a:rPr lang="en" sz="1600"/>
              <a:t>“We are human beings. Don't treat us as less. What we do is not bringing harm to others. What we do should be completely legal. We need more rights. We need people to care about us.”</a:t>
            </a:r>
            <a:endParaRPr sz="1600"/>
          </a:p>
          <a:p>
            <a:pPr indent="-330200" lvl="0" marL="457200" rtl="0" algn="l">
              <a:spcBef>
                <a:spcPts val="0"/>
              </a:spcBef>
              <a:spcAft>
                <a:spcPts val="0"/>
              </a:spcAft>
              <a:buSzPts val="1600"/>
              <a:buChar char="●"/>
            </a:pPr>
            <a:r>
              <a:rPr lang="en" sz="1600"/>
              <a:t>“Police stings ruin lives. Consenting adults are no threat to society and publicly shaming sex workers and clients is merciless.”</a:t>
            </a:r>
            <a:endParaRPr sz="1600"/>
          </a:p>
          <a:p>
            <a:pPr indent="-330200" lvl="0" marL="457200" rtl="0" algn="l">
              <a:spcBef>
                <a:spcPts val="0"/>
              </a:spcBef>
              <a:spcAft>
                <a:spcPts val="0"/>
              </a:spcAft>
              <a:buSzPts val="1600"/>
              <a:buChar char="●"/>
            </a:pPr>
            <a:r>
              <a:rPr lang="en" sz="1600"/>
              <a:t>“Stop arresting street workers. Stop targeting trans women. Treat sex workers like people and not victims. Stop raping sex workers.”</a:t>
            </a:r>
            <a:endParaRPr sz="1600"/>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STUDY #1</a:t>
            </a:r>
            <a:endParaRPr sz="6000"/>
          </a:p>
        </p:txBody>
      </p:sp>
      <p:sp>
        <p:nvSpPr>
          <p:cNvPr id="75" name="Google Shape;75;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419100" lvl="0" marL="457200" rtl="0" algn="l">
              <a:spcBef>
                <a:spcPts val="0"/>
              </a:spcBef>
              <a:spcAft>
                <a:spcPts val="0"/>
              </a:spcAft>
              <a:buSzPts val="3000"/>
              <a:buChar char="●"/>
            </a:pPr>
            <a:r>
              <a:rPr lang="en" sz="3000"/>
              <a:t>Rhode Island-focused</a:t>
            </a:r>
            <a:endParaRPr sz="3000"/>
          </a:p>
          <a:p>
            <a:pPr indent="-419100" lvl="0" marL="457200" rtl="0" algn="l">
              <a:spcBef>
                <a:spcPts val="0"/>
              </a:spcBef>
              <a:spcAft>
                <a:spcPts val="0"/>
              </a:spcAft>
              <a:buSzPts val="3000"/>
              <a:buChar char="●"/>
            </a:pPr>
            <a:r>
              <a:rPr lang="en" sz="3000"/>
              <a:t>63 respondents</a:t>
            </a:r>
            <a:endParaRPr sz="3000"/>
          </a:p>
          <a:p>
            <a:pPr indent="-419100" lvl="0" marL="457200" rtl="0" algn="l">
              <a:spcBef>
                <a:spcPts val="0"/>
              </a:spcBef>
              <a:spcAft>
                <a:spcPts val="0"/>
              </a:spcAft>
              <a:buSzPts val="3000"/>
              <a:buChar char="●"/>
            </a:pPr>
            <a:r>
              <a:rPr lang="en" sz="3000"/>
              <a:t>40 questions</a:t>
            </a:r>
            <a:endParaRPr sz="3000"/>
          </a:p>
        </p:txBody>
      </p:sp>
      <p:sp>
        <p:nvSpPr>
          <p:cNvPr id="76" name="Google Shape;76;p15"/>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2015-2017</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 IDEAS?</a:t>
            </a:r>
            <a:endParaRPr/>
          </a:p>
        </p:txBody>
      </p:sp>
      <p:sp>
        <p:nvSpPr>
          <p:cNvPr id="247" name="Google Shape;247;p4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Study #1</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Trafficking and the Sex Industry in Rhode Island (2015-2017)</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study had 63 respondents answer 40 questions focusing primarily on the concrete impact of the 2009 re-criminalization of Rhode Island sex workers. It explores the experiences of violence and exploitation in seeking services such as medical help or reporting crimes, as well as the effects that contemporary anti-trafficking efforts have had on the policing of sex workers, especially those in racial minority or immigrant communities.</a:t>
            </a:r>
            <a:endParaRPr/>
          </a:p>
          <a:p>
            <a:pPr indent="0" lvl="0" marL="0" rtl="0" algn="l">
              <a:spcBef>
                <a:spcPts val="1600"/>
              </a:spcBef>
              <a:spcAft>
                <a:spcPts val="1600"/>
              </a:spcAft>
              <a:buNone/>
            </a:pPr>
            <a:r>
              <a:t/>
            </a:r>
            <a:endParaRPr sz="1300"/>
          </a:p>
        </p:txBody>
      </p:sp>
      <p:sp>
        <p:nvSpPr>
          <p:cNvPr id="83" name="Google Shape;83;p16"/>
          <p:cNvSpPr txBox="1"/>
          <p:nvPr/>
        </p:nvSpPr>
        <p:spPr>
          <a:xfrm>
            <a:off x="4703700" y="0"/>
            <a:ext cx="4440300" cy="10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Special thanks to Tara Burns whose 2015 study “People in Alaska’s Sex Trade: Their Lived Experiences And Policy Recommendations” provided the inspiration and basis for this study.</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General Conclusions</a:t>
            </a:r>
            <a:endParaRPr/>
          </a:p>
        </p:txBody>
      </p:sp>
      <p:sp>
        <p:nvSpPr>
          <p:cNvPr id="89" name="Google Shape;89;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Overwhelming attention towards human trafficking has resulted in carceral and prosecutorial as opposed to social welfare interventions</a:t>
            </a:r>
            <a:endParaRPr/>
          </a:p>
          <a:p>
            <a:pPr indent="-342900" lvl="0" marL="457200" rtl="0" algn="l">
              <a:spcBef>
                <a:spcPts val="0"/>
              </a:spcBef>
              <a:spcAft>
                <a:spcPts val="0"/>
              </a:spcAft>
              <a:buSzPts val="1800"/>
              <a:buChar char="●"/>
            </a:pPr>
            <a:r>
              <a:rPr lang="en"/>
              <a:t>Proxy indicators of human trafficking encourage the surveillance and policing and already marginalized groups (Asian massage parlor workers, immigrant communities)</a:t>
            </a:r>
            <a:endParaRPr/>
          </a:p>
          <a:p>
            <a:pPr indent="-342900" lvl="0" marL="457200" rtl="0" algn="l">
              <a:spcBef>
                <a:spcPts val="0"/>
              </a:spcBef>
              <a:spcAft>
                <a:spcPts val="0"/>
              </a:spcAft>
              <a:buSzPts val="1800"/>
              <a:buChar char="●"/>
            </a:pPr>
            <a:r>
              <a:rPr lang="en"/>
              <a:t>There have been increased instances of civilian vigilantism alongside police surveillance and violence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Data and Finding Highlights</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 of Entry</a:t>
            </a:r>
            <a:endParaRPr/>
          </a:p>
        </p:txBody>
      </p:sp>
      <p:sp>
        <p:nvSpPr>
          <p:cNvPr id="100" name="Google Shape;100;p19"/>
          <p:cNvSpPr txBox="1"/>
          <p:nvPr>
            <p:ph idx="2" type="body"/>
          </p:nvPr>
        </p:nvSpPr>
        <p:spPr>
          <a:xfrm>
            <a:off x="4832400" y="1985725"/>
            <a:ext cx="3999900" cy="183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86% of respondents “entered” the sex industry (in some capacity) as adults, contrasting the arguments that we hear from the anti-trafficking narrative that a large percentage of those selling sex are under age 18.</a:t>
            </a:r>
            <a:endParaRPr sz="1600"/>
          </a:p>
        </p:txBody>
      </p:sp>
      <p:pic>
        <p:nvPicPr>
          <p:cNvPr id="101" name="Google Shape;101;p19"/>
          <p:cNvPicPr preferRelativeResize="0"/>
          <p:nvPr/>
        </p:nvPicPr>
        <p:blipFill>
          <a:blip r:embed="rId3">
            <a:alphaModFix/>
          </a:blip>
          <a:stretch>
            <a:fillRect/>
          </a:stretch>
        </p:blipFill>
        <p:spPr>
          <a:xfrm>
            <a:off x="163675" y="1284000"/>
            <a:ext cx="4527600" cy="32364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Reporting</a:t>
            </a:r>
            <a:endParaRPr/>
          </a:p>
        </p:txBody>
      </p:sp>
      <p:sp>
        <p:nvSpPr>
          <p:cNvPr id="107" name="Google Shape;107;p20"/>
          <p:cNvSpPr txBox="1"/>
          <p:nvPr>
            <p:ph idx="2" type="body"/>
          </p:nvPr>
        </p:nvSpPr>
        <p:spPr>
          <a:xfrm>
            <a:off x="4832400" y="1717950"/>
            <a:ext cx="3999900" cy="2300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63% of respondents said that they would not report if they had been a victim or a witness of a crime. In answering, respondents expressed fear of being arrested themselves, that the police wouldn’t do anything, and that too much attention would be drawn to themselves or their co-workers.</a:t>
            </a:r>
            <a:endParaRPr sz="1600"/>
          </a:p>
        </p:txBody>
      </p:sp>
      <p:pic>
        <p:nvPicPr>
          <p:cNvPr id="108" name="Google Shape;108;p20"/>
          <p:cNvPicPr preferRelativeResize="0"/>
          <p:nvPr/>
        </p:nvPicPr>
        <p:blipFill>
          <a:blip r:embed="rId3">
            <a:alphaModFix/>
          </a:blip>
          <a:stretch>
            <a:fillRect/>
          </a:stretch>
        </p:blipFill>
        <p:spPr>
          <a:xfrm>
            <a:off x="174900" y="1250075"/>
            <a:ext cx="4527600" cy="32364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Sex Trafficking Laws</a:t>
            </a:r>
            <a:endParaRPr/>
          </a:p>
        </p:txBody>
      </p:sp>
      <p:sp>
        <p:nvSpPr>
          <p:cNvPr id="114" name="Google Shape;114;p2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“Funny though, how often do you hear the phrase ‘Dishwasher trafficking?’ In actuality I define [sex trafficking] as a useless term used to misrepresent the sex industry and to remove agency from migrants and youth.”</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Respondents tended to be unaware of Rhode Island sex trafficking law with 60% reporting having no knowledge of it. When asked if they considered themselves victims of sex trafficking according to their own definition, however, 41 out of 41 respondents answered no in some form.</a:t>
            </a:r>
            <a:endParaRPr sz="1300"/>
          </a:p>
          <a:p>
            <a:pPr indent="0" lvl="0" marL="0" rtl="0" algn="l">
              <a:spcBef>
                <a:spcPts val="0"/>
              </a:spcBef>
              <a:spcAft>
                <a:spcPts val="0"/>
              </a:spcAft>
              <a:buNone/>
            </a:pPr>
            <a:r>
              <a:t/>
            </a:r>
            <a:endParaRPr sz="1300"/>
          </a:p>
          <a:p>
            <a:pPr indent="0" lvl="0" marL="0" rtl="0" algn="l">
              <a:spcBef>
                <a:spcPts val="0"/>
              </a:spcBef>
              <a:spcAft>
                <a:spcPts val="1600"/>
              </a:spcAft>
              <a:buNone/>
            </a:pPr>
            <a:r>
              <a:rPr lang="en" sz="1300"/>
              <a:t>The definition of sex trafficking given by sex workers and by Rhode Island law differ in many ways. Respondents did agree that sex trafficking means to force or coerce someone into sex work. But, unlike RI law, sex workers’ definitions pointed out the nuance between sex work and sex trafficking. Several respondents brought up the need to talk about the differences between terms to “clear the debating field for useful and separate discussions of both.” This data speaks to the difficulty of using the rhetoric of “sex trafficking” as a way to police sex workers, as it is hard to create simple black and white categories. As one respondent put it, it is “such a complicated question because many people that are not trafficked fall under the umbrella because they fit some part of the description.”</a:t>
            </a:r>
            <a:endParaRPr sz="1300"/>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