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0" r:id="rId3"/>
    <p:sldId id="315" r:id="rId4"/>
    <p:sldId id="290" r:id="rId5"/>
    <p:sldId id="293" r:id="rId6"/>
    <p:sldId id="316" r:id="rId7"/>
    <p:sldId id="317" r:id="rId8"/>
    <p:sldId id="324" r:id="rId9"/>
    <p:sldId id="320" r:id="rId10"/>
    <p:sldId id="322" r:id="rId11"/>
    <p:sldId id="327" r:id="rId12"/>
    <p:sldId id="318" r:id="rId13"/>
    <p:sldId id="325" r:id="rId14"/>
    <p:sldId id="32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9456984-E25B-4E9A-B5BF-7C88D1643DFF}">
          <p14:sldIdLst>
            <p14:sldId id="256"/>
            <p14:sldId id="260"/>
            <p14:sldId id="315"/>
            <p14:sldId id="290"/>
            <p14:sldId id="293"/>
            <p14:sldId id="316"/>
            <p14:sldId id="317"/>
            <p14:sldId id="324"/>
            <p14:sldId id="320"/>
            <p14:sldId id="322"/>
            <p14:sldId id="327"/>
            <p14:sldId id="318"/>
            <p14:sldId id="325"/>
            <p14:sldId id="32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D00"/>
    <a:srgbClr val="FFFFFF"/>
    <a:srgbClr val="FFFF57"/>
    <a:srgbClr val="FFFF81"/>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766" autoAdjust="0"/>
    <p:restoredTop sz="90861" autoAdjust="0"/>
  </p:normalViewPr>
  <p:slideViewPr>
    <p:cSldViewPr snapToGrid="0">
      <p:cViewPr>
        <p:scale>
          <a:sx n="50" d="100"/>
          <a:sy n="50" d="100"/>
        </p:scale>
        <p:origin x="608" y="648"/>
      </p:cViewPr>
      <p:guideLst/>
    </p:cSldViewPr>
  </p:slideViewPr>
  <p:notesTextViewPr>
    <p:cViewPr>
      <p:scale>
        <a:sx n="1" d="1"/>
        <a:sy n="1" d="1"/>
      </p:scale>
      <p:origin x="0" y="0"/>
    </p:cViewPr>
  </p:notesTextViewPr>
  <p:sorterViewPr>
    <p:cViewPr>
      <p:scale>
        <a:sx n="54" d="100"/>
        <a:sy n="5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368B64-9D15-4DEC-BD1C-68844E865292}" type="datetimeFigureOut">
              <a:rPr lang="en-US" smtClean="0"/>
              <a:t>11/12/19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395461-1482-40C3-BE07-8268B5BC51F2}" type="slidenum">
              <a:rPr lang="en-US" smtClean="0"/>
              <a:t>‹#›</a:t>
            </a:fld>
            <a:endParaRPr lang="en-US"/>
          </a:p>
        </p:txBody>
      </p:sp>
    </p:spTree>
    <p:extLst>
      <p:ext uri="{BB962C8B-B14F-4D97-AF65-F5344CB8AC3E}">
        <p14:creationId xmlns:p14="http://schemas.microsoft.com/office/powerpoint/2010/main" val="1207808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395461-1482-40C3-BE07-8268B5BC51F2}" type="slidenum">
              <a:rPr lang="en-US" smtClean="0"/>
              <a:t>1</a:t>
            </a:fld>
            <a:endParaRPr lang="en-US"/>
          </a:p>
        </p:txBody>
      </p:sp>
    </p:spTree>
    <p:extLst>
      <p:ext uri="{BB962C8B-B14F-4D97-AF65-F5344CB8AC3E}">
        <p14:creationId xmlns:p14="http://schemas.microsoft.com/office/powerpoint/2010/main" val="2029733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395461-1482-40C3-BE07-8268B5BC51F2}" type="slidenum">
              <a:rPr lang="en-US" smtClean="0"/>
              <a:t>10</a:t>
            </a:fld>
            <a:endParaRPr lang="en-US"/>
          </a:p>
        </p:txBody>
      </p:sp>
    </p:spTree>
    <p:extLst>
      <p:ext uri="{BB962C8B-B14F-4D97-AF65-F5344CB8AC3E}">
        <p14:creationId xmlns:p14="http://schemas.microsoft.com/office/powerpoint/2010/main" val="2136954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395461-1482-40C3-BE07-8268B5BC51F2}" type="slidenum">
              <a:rPr lang="en-US" smtClean="0"/>
              <a:t>11</a:t>
            </a:fld>
            <a:endParaRPr lang="en-US"/>
          </a:p>
        </p:txBody>
      </p:sp>
    </p:spTree>
    <p:extLst>
      <p:ext uri="{BB962C8B-B14F-4D97-AF65-F5344CB8AC3E}">
        <p14:creationId xmlns:p14="http://schemas.microsoft.com/office/powerpoint/2010/main" val="551201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ED00"/>
                </a:solidFill>
                <a:latin typeface="Amnesty Trade Gothic Bold Condensed No 20" panose="020B0806040303020004" pitchFamily="34" charset="0"/>
              </a:rPr>
              <a:t>ROBYN: AI Task Force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395461-1482-40C3-BE07-8268B5BC51F2}" type="slidenum">
              <a:rPr lang="en-US" smtClean="0"/>
              <a:t>12</a:t>
            </a:fld>
            <a:endParaRPr lang="en-US"/>
          </a:p>
        </p:txBody>
      </p:sp>
    </p:spTree>
    <p:extLst>
      <p:ext uri="{BB962C8B-B14F-4D97-AF65-F5344CB8AC3E}">
        <p14:creationId xmlns:p14="http://schemas.microsoft.com/office/powerpoint/2010/main" val="3796711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ED00"/>
                </a:solidFill>
                <a:latin typeface="Amnesty Trade Gothic Bold Condensed No 20" panose="020B0806040303020004" pitchFamily="34" charset="0"/>
              </a:rPr>
              <a:t>ROBYN: AI Task Force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395461-1482-40C3-BE07-8268B5BC51F2}" type="slidenum">
              <a:rPr lang="en-US" smtClean="0"/>
              <a:t>13</a:t>
            </a:fld>
            <a:endParaRPr lang="en-US"/>
          </a:p>
        </p:txBody>
      </p:sp>
    </p:spTree>
    <p:extLst>
      <p:ext uri="{BB962C8B-B14F-4D97-AF65-F5344CB8AC3E}">
        <p14:creationId xmlns:p14="http://schemas.microsoft.com/office/powerpoint/2010/main" val="607969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ED00"/>
                </a:solidFill>
                <a:latin typeface="Amnesty Trade Gothic Bold Condensed No 20" panose="020B0806040303020004" pitchFamily="34" charset="0"/>
              </a:rPr>
              <a:t>ROBYN: AI Task Force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395461-1482-40C3-BE07-8268B5BC51F2}" type="slidenum">
              <a:rPr lang="en-US" smtClean="0"/>
              <a:t>14</a:t>
            </a:fld>
            <a:endParaRPr lang="en-US"/>
          </a:p>
        </p:txBody>
      </p:sp>
    </p:spTree>
    <p:extLst>
      <p:ext uri="{BB962C8B-B14F-4D97-AF65-F5344CB8AC3E}">
        <p14:creationId xmlns:p14="http://schemas.microsoft.com/office/powerpoint/2010/main" val="1574576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395461-1482-40C3-BE07-8268B5BC51F2}" type="slidenum">
              <a:rPr lang="en-US" smtClean="0"/>
              <a:t>2</a:t>
            </a:fld>
            <a:endParaRPr lang="en-US"/>
          </a:p>
        </p:txBody>
      </p:sp>
    </p:spTree>
    <p:extLst>
      <p:ext uri="{BB962C8B-B14F-4D97-AF65-F5344CB8AC3E}">
        <p14:creationId xmlns:p14="http://schemas.microsoft.com/office/powerpoint/2010/main" val="27068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395461-1482-40C3-BE07-8268B5BC51F2}" type="slidenum">
              <a:rPr lang="en-US" smtClean="0"/>
              <a:t>3</a:t>
            </a:fld>
            <a:endParaRPr lang="en-US"/>
          </a:p>
        </p:txBody>
      </p:sp>
    </p:spTree>
    <p:extLst>
      <p:ext uri="{BB962C8B-B14F-4D97-AF65-F5344CB8AC3E}">
        <p14:creationId xmlns:p14="http://schemas.microsoft.com/office/powerpoint/2010/main" val="3367210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Prior to Amnesty’s public announcement of its position, the organization conducted a two-year study for which it met with numerous stakeholders, including prominent IGOs and UN agencies, international NGOs and local nonprofits and experts, including those with sex workers themselves, survivors of prostitution, anti-trafficking activists, feminist organizations, LGBTIQ activists, and HIV/AIDS groups (Amnesty “Q&amp;A” 2015). The organization conducted in-depth research in four states beginning in 2013: Argentina, Hong Kong, Norway, and Papua New Guinea, along with supplemental research in Uganda, Greece, Nigeria, Honduras, Brazil, Tunisia, and other states (Amnesty “Argentina,” 2016; Amnesty “China,” 2016; Amnesty “Norway,” 2016; Amnesty “Papua New Guinea,” 2016; Amnesty “Q&amp;A,” 2015). </a:t>
            </a:r>
          </a:p>
        </p:txBody>
      </p:sp>
      <p:sp>
        <p:nvSpPr>
          <p:cNvPr id="4" name="Slide Number Placeholder 3"/>
          <p:cNvSpPr>
            <a:spLocks noGrp="1"/>
          </p:cNvSpPr>
          <p:nvPr>
            <p:ph type="sldNum" sz="quarter" idx="10"/>
          </p:nvPr>
        </p:nvSpPr>
        <p:spPr/>
        <p:txBody>
          <a:bodyPr/>
          <a:lstStyle/>
          <a:p>
            <a:fld id="{9D395461-1482-40C3-BE07-8268B5BC51F2}" type="slidenum">
              <a:rPr lang="en-US" smtClean="0"/>
              <a:t>4</a:t>
            </a:fld>
            <a:endParaRPr lang="en-US"/>
          </a:p>
        </p:txBody>
      </p:sp>
    </p:spTree>
    <p:extLst>
      <p:ext uri="{BB962C8B-B14F-4D97-AF65-F5344CB8AC3E}">
        <p14:creationId xmlns:p14="http://schemas.microsoft.com/office/powerpoint/2010/main" val="3045259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solidFill>
                <a:schemeClr val="bg1"/>
              </a:solidFill>
              <a:latin typeface="Amnesty Trade Gothic Bold Condensed No 20" panose="020B0806040303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The position voiced Amnesty’s concern for the human rights violations that sex workers face, including rape, violence, trafficking, extortion, arbitrary arrest and detention, forced eviction, harassment, discrimination, exclusion from health services, forced HIV testing, and lack of legal redress (Amnesty International “Q&amp;A” 2015). </a:t>
            </a:r>
          </a:p>
          <a:p>
            <a:endParaRPr lang="en-US" sz="1200" b="1" dirty="0">
              <a:solidFill>
                <a:schemeClr val="bg1"/>
              </a:solidFill>
              <a:latin typeface="Amnesty Trade Gothic Bold Condensed No 20" panose="020B0806040303020004" pitchFamily="34" charset="0"/>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395461-1482-40C3-BE07-8268B5BC51F2}" type="slidenum">
              <a:rPr lang="en-US" smtClean="0"/>
              <a:t>5</a:t>
            </a:fld>
            <a:endParaRPr lang="en-US"/>
          </a:p>
        </p:txBody>
      </p:sp>
    </p:spTree>
    <p:extLst>
      <p:ext uri="{BB962C8B-B14F-4D97-AF65-F5344CB8AC3E}">
        <p14:creationId xmlns:p14="http://schemas.microsoft.com/office/powerpoint/2010/main" val="837208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 position on legalization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Amnesty’s position, and those of most sex worker collectives, organizations, and supporters, is that partial decriminalization leaves sex workers vulnerable to exploitation by the police, the law, and clients themselves. </a:t>
            </a:r>
            <a:r>
              <a:rPr lang="en-US" sz="1200" b="1" kern="1200" dirty="0">
                <a:solidFill>
                  <a:schemeClr val="tx1"/>
                </a:solidFill>
                <a:effectLst/>
                <a:latin typeface="+mn-lt"/>
                <a:ea typeface="+mn-ea"/>
                <a:cs typeface="+mn-cs"/>
              </a:rPr>
              <a:t>To continue their work under partial decriminalization, sex workers must protect clients from the police, sometimes causing them to take unnecessary risks such as visiting their homes and living apart from other sex workers. Sex workers that live closely with other sex workers can share information about dangerous clients, look after one another’s safety, and organize for better or less state intervention. </a:t>
            </a:r>
            <a:r>
              <a:rPr lang="en-US" sz="1200" b="0" kern="1200" dirty="0">
                <a:solidFill>
                  <a:schemeClr val="tx1"/>
                </a:solidFill>
                <a:effectLst/>
                <a:latin typeface="+mn-lt"/>
                <a:ea typeface="+mn-ea"/>
                <a:cs typeface="+mn-cs"/>
              </a:rPr>
              <a:t>Amnesty does not take any position on the rights of clients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rather focuses on the issues most directly related to the safety and health of sex workers. The NZ model also differs from the “legalization model.” Amnesty takes no position on the legalization of sex work; its policy seeks only to change laws that criminalize sex workers and does not push for laws that legalize sex work (Amnesty “Q&amp;A,” 2015).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395461-1482-40C3-BE07-8268B5BC51F2}" type="slidenum">
              <a:rPr lang="en-US" smtClean="0"/>
              <a:t>6</a:t>
            </a:fld>
            <a:endParaRPr lang="en-US"/>
          </a:p>
        </p:txBody>
      </p:sp>
    </p:spTree>
    <p:extLst>
      <p:ext uri="{BB962C8B-B14F-4D97-AF65-F5344CB8AC3E}">
        <p14:creationId xmlns:p14="http://schemas.microsoft.com/office/powerpoint/2010/main" val="2123744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Source: </a:t>
            </a:r>
          </a:p>
          <a:p>
            <a:r>
              <a:rPr lang="en-US" sz="1200" kern="1200" dirty="0">
                <a:solidFill>
                  <a:schemeClr val="tx1"/>
                </a:solidFill>
                <a:effectLst/>
                <a:latin typeface="+mn-lt"/>
                <a:ea typeface="+mn-ea"/>
                <a:cs typeface="+mn-cs"/>
              </a:rPr>
              <a:t>“What are </a:t>
            </a:r>
            <a:r>
              <a:rPr lang="en-US" sz="1200" kern="1200" dirty="0" err="1">
                <a:solidFill>
                  <a:schemeClr val="tx1"/>
                </a:solidFill>
                <a:effectLst/>
                <a:latin typeface="+mn-lt"/>
                <a:ea typeface="+mn-ea"/>
                <a:cs typeface="+mn-cs"/>
              </a:rPr>
              <a:t>Sesta</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Fosta</a:t>
            </a:r>
            <a:r>
              <a:rPr lang="en-US" sz="1200" kern="1200" dirty="0">
                <a:solidFill>
                  <a:schemeClr val="tx1"/>
                </a:solidFill>
                <a:effectLst/>
                <a:latin typeface="+mn-lt"/>
                <a:ea typeface="+mn-ea"/>
                <a:cs typeface="+mn-cs"/>
              </a:rPr>
              <a:t>” Coyote RI</a:t>
            </a:r>
          </a:p>
        </p:txBody>
      </p:sp>
      <p:sp>
        <p:nvSpPr>
          <p:cNvPr id="4" name="Slide Number Placeholder 3"/>
          <p:cNvSpPr>
            <a:spLocks noGrp="1"/>
          </p:cNvSpPr>
          <p:nvPr>
            <p:ph type="sldNum" sz="quarter" idx="10"/>
          </p:nvPr>
        </p:nvSpPr>
        <p:spPr/>
        <p:txBody>
          <a:bodyPr/>
          <a:lstStyle/>
          <a:p>
            <a:fld id="{9D395461-1482-40C3-BE07-8268B5BC51F2}" type="slidenum">
              <a:rPr lang="en-US" smtClean="0"/>
              <a:t>7</a:t>
            </a:fld>
            <a:endParaRPr lang="en-US"/>
          </a:p>
        </p:txBody>
      </p:sp>
    </p:spTree>
    <p:extLst>
      <p:ext uri="{BB962C8B-B14F-4D97-AF65-F5344CB8AC3E}">
        <p14:creationId xmlns:p14="http://schemas.microsoft.com/office/powerpoint/2010/main" val="2702315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Source: </a:t>
            </a:r>
          </a:p>
          <a:p>
            <a:r>
              <a:rPr lang="en-US" sz="1200" kern="1200" dirty="0">
                <a:solidFill>
                  <a:schemeClr val="tx1"/>
                </a:solidFill>
                <a:effectLst/>
                <a:latin typeface="+mn-lt"/>
                <a:ea typeface="+mn-ea"/>
                <a:cs typeface="+mn-cs"/>
              </a:rPr>
              <a:t>“What are </a:t>
            </a:r>
            <a:r>
              <a:rPr lang="en-US" sz="1200" kern="1200" dirty="0" err="1">
                <a:solidFill>
                  <a:schemeClr val="tx1"/>
                </a:solidFill>
                <a:effectLst/>
                <a:latin typeface="+mn-lt"/>
                <a:ea typeface="+mn-ea"/>
                <a:cs typeface="+mn-cs"/>
              </a:rPr>
              <a:t>Sesta</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Fosta</a:t>
            </a:r>
            <a:r>
              <a:rPr lang="en-US" sz="1200" kern="1200" dirty="0">
                <a:solidFill>
                  <a:schemeClr val="tx1"/>
                </a:solidFill>
                <a:effectLst/>
                <a:latin typeface="+mn-lt"/>
                <a:ea typeface="+mn-ea"/>
                <a:cs typeface="+mn-cs"/>
              </a:rPr>
              <a:t>” Coyote RI</a:t>
            </a:r>
          </a:p>
        </p:txBody>
      </p:sp>
      <p:sp>
        <p:nvSpPr>
          <p:cNvPr id="4" name="Slide Number Placeholder 3"/>
          <p:cNvSpPr>
            <a:spLocks noGrp="1"/>
          </p:cNvSpPr>
          <p:nvPr>
            <p:ph type="sldNum" sz="quarter" idx="10"/>
          </p:nvPr>
        </p:nvSpPr>
        <p:spPr/>
        <p:txBody>
          <a:bodyPr/>
          <a:lstStyle/>
          <a:p>
            <a:fld id="{9D395461-1482-40C3-BE07-8268B5BC51F2}" type="slidenum">
              <a:rPr lang="en-US" smtClean="0"/>
              <a:t>8</a:t>
            </a:fld>
            <a:endParaRPr lang="en-US"/>
          </a:p>
        </p:txBody>
      </p:sp>
    </p:spTree>
    <p:extLst>
      <p:ext uri="{BB962C8B-B14F-4D97-AF65-F5344CB8AC3E}">
        <p14:creationId xmlns:p14="http://schemas.microsoft.com/office/powerpoint/2010/main" val="1500622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27% because they didn’t think the police would do anything</a:t>
            </a:r>
          </a:p>
          <a:p>
            <a:r>
              <a:rPr lang="en-US" sz="1200" kern="1200" dirty="0">
                <a:solidFill>
                  <a:schemeClr val="tx1"/>
                </a:solidFill>
                <a:effectLst/>
                <a:latin typeface="+mn-lt"/>
                <a:ea typeface="+mn-ea"/>
                <a:cs typeface="+mn-cs"/>
              </a:rPr>
              <a:t>32% because they didn’t want to draw attention to themselves or co-workers.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Of those that sought medical services, 48% reported being treated differently by medical providers. </a:t>
            </a:r>
          </a:p>
        </p:txBody>
      </p:sp>
      <p:sp>
        <p:nvSpPr>
          <p:cNvPr id="4" name="Slide Number Placeholder 3"/>
          <p:cNvSpPr>
            <a:spLocks noGrp="1"/>
          </p:cNvSpPr>
          <p:nvPr>
            <p:ph type="sldNum" sz="quarter" idx="10"/>
          </p:nvPr>
        </p:nvSpPr>
        <p:spPr/>
        <p:txBody>
          <a:bodyPr/>
          <a:lstStyle/>
          <a:p>
            <a:fld id="{9D395461-1482-40C3-BE07-8268B5BC51F2}" type="slidenum">
              <a:rPr lang="en-US" smtClean="0"/>
              <a:t>9</a:t>
            </a:fld>
            <a:endParaRPr lang="en-US"/>
          </a:p>
        </p:txBody>
      </p:sp>
    </p:spTree>
    <p:extLst>
      <p:ext uri="{BB962C8B-B14F-4D97-AF65-F5344CB8AC3E}">
        <p14:creationId xmlns:p14="http://schemas.microsoft.com/office/powerpoint/2010/main" val="3025618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34BF1-D1E2-4CAE-B20C-AD9CC7E25D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F03A45-DFB7-4F97-BB27-87676FA43C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87D766-EE7F-45B0-8A12-55788F37E5CE}"/>
              </a:ext>
            </a:extLst>
          </p:cNvPr>
          <p:cNvSpPr>
            <a:spLocks noGrp="1"/>
          </p:cNvSpPr>
          <p:nvPr>
            <p:ph type="dt" sz="half" idx="10"/>
          </p:nvPr>
        </p:nvSpPr>
        <p:spPr/>
        <p:txBody>
          <a:bodyPr/>
          <a:lstStyle/>
          <a:p>
            <a:fld id="{8057081F-2396-455D-B7EC-AE22FFEE323A}" type="datetimeFigureOut">
              <a:rPr lang="en-US" smtClean="0"/>
              <a:t>11/12/19</a:t>
            </a:fld>
            <a:endParaRPr lang="en-US"/>
          </a:p>
        </p:txBody>
      </p:sp>
      <p:sp>
        <p:nvSpPr>
          <p:cNvPr id="5" name="Footer Placeholder 4">
            <a:extLst>
              <a:ext uri="{FF2B5EF4-FFF2-40B4-BE49-F238E27FC236}">
                <a16:creationId xmlns:a16="http://schemas.microsoft.com/office/drawing/2014/main" id="{299C2082-20AE-4088-ABD8-C70ED0A228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AE1395-D365-4073-BB29-245DD059B3C5}"/>
              </a:ext>
            </a:extLst>
          </p:cNvPr>
          <p:cNvSpPr>
            <a:spLocks noGrp="1"/>
          </p:cNvSpPr>
          <p:nvPr>
            <p:ph type="sldNum" sz="quarter" idx="12"/>
          </p:nvPr>
        </p:nvSpPr>
        <p:spPr/>
        <p:txBody>
          <a:bodyPr/>
          <a:lstStyle/>
          <a:p>
            <a:fld id="{705B979B-B210-413D-BE41-C0C236B33DDC}" type="slidenum">
              <a:rPr lang="en-US" smtClean="0"/>
              <a:t>‹#›</a:t>
            </a:fld>
            <a:endParaRPr lang="en-US"/>
          </a:p>
        </p:txBody>
      </p:sp>
    </p:spTree>
    <p:extLst>
      <p:ext uri="{BB962C8B-B14F-4D97-AF65-F5344CB8AC3E}">
        <p14:creationId xmlns:p14="http://schemas.microsoft.com/office/powerpoint/2010/main" val="1462333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4078E-D1F3-4686-9DFD-8AAC8A03F1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5A73FC-DDCF-49D6-B3AB-1CE392909D1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E985BC-82C9-46C3-A7B1-2F5FCA3BE636}"/>
              </a:ext>
            </a:extLst>
          </p:cNvPr>
          <p:cNvSpPr>
            <a:spLocks noGrp="1"/>
          </p:cNvSpPr>
          <p:nvPr>
            <p:ph type="dt" sz="half" idx="10"/>
          </p:nvPr>
        </p:nvSpPr>
        <p:spPr/>
        <p:txBody>
          <a:bodyPr/>
          <a:lstStyle/>
          <a:p>
            <a:fld id="{8057081F-2396-455D-B7EC-AE22FFEE323A}" type="datetimeFigureOut">
              <a:rPr lang="en-US" smtClean="0"/>
              <a:t>11/12/19</a:t>
            </a:fld>
            <a:endParaRPr lang="en-US"/>
          </a:p>
        </p:txBody>
      </p:sp>
      <p:sp>
        <p:nvSpPr>
          <p:cNvPr id="5" name="Footer Placeholder 4">
            <a:extLst>
              <a:ext uri="{FF2B5EF4-FFF2-40B4-BE49-F238E27FC236}">
                <a16:creationId xmlns:a16="http://schemas.microsoft.com/office/drawing/2014/main" id="{F9B137ED-9DBE-49E4-A0E6-CAF6748A66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83821F-5530-42CF-8716-F517F1D8DA27}"/>
              </a:ext>
            </a:extLst>
          </p:cNvPr>
          <p:cNvSpPr>
            <a:spLocks noGrp="1"/>
          </p:cNvSpPr>
          <p:nvPr>
            <p:ph type="sldNum" sz="quarter" idx="12"/>
          </p:nvPr>
        </p:nvSpPr>
        <p:spPr/>
        <p:txBody>
          <a:bodyPr/>
          <a:lstStyle/>
          <a:p>
            <a:fld id="{705B979B-B210-413D-BE41-C0C236B33DDC}" type="slidenum">
              <a:rPr lang="en-US" smtClean="0"/>
              <a:t>‹#›</a:t>
            </a:fld>
            <a:endParaRPr lang="en-US"/>
          </a:p>
        </p:txBody>
      </p:sp>
    </p:spTree>
    <p:extLst>
      <p:ext uri="{BB962C8B-B14F-4D97-AF65-F5344CB8AC3E}">
        <p14:creationId xmlns:p14="http://schemas.microsoft.com/office/powerpoint/2010/main" val="2753980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AED61E-C4A7-4CE9-9812-A0081E908E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CD7D67-C735-4748-B4A6-0F401C29142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75115E-F297-4457-9E65-001166919499}"/>
              </a:ext>
            </a:extLst>
          </p:cNvPr>
          <p:cNvSpPr>
            <a:spLocks noGrp="1"/>
          </p:cNvSpPr>
          <p:nvPr>
            <p:ph type="dt" sz="half" idx="10"/>
          </p:nvPr>
        </p:nvSpPr>
        <p:spPr/>
        <p:txBody>
          <a:bodyPr/>
          <a:lstStyle/>
          <a:p>
            <a:fld id="{8057081F-2396-455D-B7EC-AE22FFEE323A}" type="datetimeFigureOut">
              <a:rPr lang="en-US" smtClean="0"/>
              <a:t>11/12/19</a:t>
            </a:fld>
            <a:endParaRPr lang="en-US"/>
          </a:p>
        </p:txBody>
      </p:sp>
      <p:sp>
        <p:nvSpPr>
          <p:cNvPr id="5" name="Footer Placeholder 4">
            <a:extLst>
              <a:ext uri="{FF2B5EF4-FFF2-40B4-BE49-F238E27FC236}">
                <a16:creationId xmlns:a16="http://schemas.microsoft.com/office/drawing/2014/main" id="{EF9A79C1-5DBC-4B27-B1C2-51E1E68E47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BC51D2-6E2C-417A-B4DE-69B4B9490F01}"/>
              </a:ext>
            </a:extLst>
          </p:cNvPr>
          <p:cNvSpPr>
            <a:spLocks noGrp="1"/>
          </p:cNvSpPr>
          <p:nvPr>
            <p:ph type="sldNum" sz="quarter" idx="12"/>
          </p:nvPr>
        </p:nvSpPr>
        <p:spPr/>
        <p:txBody>
          <a:bodyPr/>
          <a:lstStyle/>
          <a:p>
            <a:fld id="{705B979B-B210-413D-BE41-C0C236B33DDC}" type="slidenum">
              <a:rPr lang="en-US" smtClean="0"/>
              <a:t>‹#›</a:t>
            </a:fld>
            <a:endParaRPr lang="en-US"/>
          </a:p>
        </p:txBody>
      </p:sp>
    </p:spTree>
    <p:extLst>
      <p:ext uri="{BB962C8B-B14F-4D97-AF65-F5344CB8AC3E}">
        <p14:creationId xmlns:p14="http://schemas.microsoft.com/office/powerpoint/2010/main" val="700504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BE320-604A-4A0E-98A4-2326BA8141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8548F4-EA18-43D1-9FB5-D7E5B2D9055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05B91B-833B-4B77-A280-75C7CD5C4984}"/>
              </a:ext>
            </a:extLst>
          </p:cNvPr>
          <p:cNvSpPr>
            <a:spLocks noGrp="1"/>
          </p:cNvSpPr>
          <p:nvPr>
            <p:ph type="dt" sz="half" idx="10"/>
          </p:nvPr>
        </p:nvSpPr>
        <p:spPr/>
        <p:txBody>
          <a:bodyPr/>
          <a:lstStyle/>
          <a:p>
            <a:fld id="{8057081F-2396-455D-B7EC-AE22FFEE323A}" type="datetimeFigureOut">
              <a:rPr lang="en-US" smtClean="0"/>
              <a:t>11/12/19</a:t>
            </a:fld>
            <a:endParaRPr lang="en-US"/>
          </a:p>
        </p:txBody>
      </p:sp>
      <p:sp>
        <p:nvSpPr>
          <p:cNvPr id="5" name="Footer Placeholder 4">
            <a:extLst>
              <a:ext uri="{FF2B5EF4-FFF2-40B4-BE49-F238E27FC236}">
                <a16:creationId xmlns:a16="http://schemas.microsoft.com/office/drawing/2014/main" id="{759FD4E6-B5A1-4690-ADCA-B1FDA3FD25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3D0771-1370-4E5B-8462-BEF60E1C350A}"/>
              </a:ext>
            </a:extLst>
          </p:cNvPr>
          <p:cNvSpPr>
            <a:spLocks noGrp="1"/>
          </p:cNvSpPr>
          <p:nvPr>
            <p:ph type="sldNum" sz="quarter" idx="12"/>
          </p:nvPr>
        </p:nvSpPr>
        <p:spPr/>
        <p:txBody>
          <a:bodyPr/>
          <a:lstStyle/>
          <a:p>
            <a:fld id="{705B979B-B210-413D-BE41-C0C236B33DDC}" type="slidenum">
              <a:rPr lang="en-US" smtClean="0"/>
              <a:t>‹#›</a:t>
            </a:fld>
            <a:endParaRPr lang="en-US"/>
          </a:p>
        </p:txBody>
      </p:sp>
    </p:spTree>
    <p:extLst>
      <p:ext uri="{BB962C8B-B14F-4D97-AF65-F5344CB8AC3E}">
        <p14:creationId xmlns:p14="http://schemas.microsoft.com/office/powerpoint/2010/main" val="3202124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3D425-870F-4397-97D8-E48D682F00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99BC55-426A-4FCD-AD71-09ED7E5302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5BF9787-0B83-4560-9916-A239D6C4A854}"/>
              </a:ext>
            </a:extLst>
          </p:cNvPr>
          <p:cNvSpPr>
            <a:spLocks noGrp="1"/>
          </p:cNvSpPr>
          <p:nvPr>
            <p:ph type="dt" sz="half" idx="10"/>
          </p:nvPr>
        </p:nvSpPr>
        <p:spPr/>
        <p:txBody>
          <a:bodyPr/>
          <a:lstStyle/>
          <a:p>
            <a:fld id="{8057081F-2396-455D-B7EC-AE22FFEE323A}" type="datetimeFigureOut">
              <a:rPr lang="en-US" smtClean="0"/>
              <a:t>11/12/19</a:t>
            </a:fld>
            <a:endParaRPr lang="en-US"/>
          </a:p>
        </p:txBody>
      </p:sp>
      <p:sp>
        <p:nvSpPr>
          <p:cNvPr id="5" name="Footer Placeholder 4">
            <a:extLst>
              <a:ext uri="{FF2B5EF4-FFF2-40B4-BE49-F238E27FC236}">
                <a16:creationId xmlns:a16="http://schemas.microsoft.com/office/drawing/2014/main" id="{0CB8CCC8-BB9E-4E04-B0D1-C155B40CBF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19459-47E7-4945-A44A-BF23DC26484F}"/>
              </a:ext>
            </a:extLst>
          </p:cNvPr>
          <p:cNvSpPr>
            <a:spLocks noGrp="1"/>
          </p:cNvSpPr>
          <p:nvPr>
            <p:ph type="sldNum" sz="quarter" idx="12"/>
          </p:nvPr>
        </p:nvSpPr>
        <p:spPr/>
        <p:txBody>
          <a:bodyPr/>
          <a:lstStyle/>
          <a:p>
            <a:fld id="{705B979B-B210-413D-BE41-C0C236B33DDC}" type="slidenum">
              <a:rPr lang="en-US" smtClean="0"/>
              <a:t>‹#›</a:t>
            </a:fld>
            <a:endParaRPr lang="en-US"/>
          </a:p>
        </p:txBody>
      </p:sp>
    </p:spTree>
    <p:extLst>
      <p:ext uri="{BB962C8B-B14F-4D97-AF65-F5344CB8AC3E}">
        <p14:creationId xmlns:p14="http://schemas.microsoft.com/office/powerpoint/2010/main" val="2711498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C15DC-6442-4DE4-ABDA-064EBB4B9C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C76231-F414-4CE4-9145-BAC586E509F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A057F9-8361-43E1-916E-2CC163AA468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57C825-0649-4468-8154-FF9B3F2AAD47}"/>
              </a:ext>
            </a:extLst>
          </p:cNvPr>
          <p:cNvSpPr>
            <a:spLocks noGrp="1"/>
          </p:cNvSpPr>
          <p:nvPr>
            <p:ph type="dt" sz="half" idx="10"/>
          </p:nvPr>
        </p:nvSpPr>
        <p:spPr/>
        <p:txBody>
          <a:bodyPr/>
          <a:lstStyle/>
          <a:p>
            <a:fld id="{8057081F-2396-455D-B7EC-AE22FFEE323A}" type="datetimeFigureOut">
              <a:rPr lang="en-US" smtClean="0"/>
              <a:t>11/12/19</a:t>
            </a:fld>
            <a:endParaRPr lang="en-US"/>
          </a:p>
        </p:txBody>
      </p:sp>
      <p:sp>
        <p:nvSpPr>
          <p:cNvPr id="6" name="Footer Placeholder 5">
            <a:extLst>
              <a:ext uri="{FF2B5EF4-FFF2-40B4-BE49-F238E27FC236}">
                <a16:creationId xmlns:a16="http://schemas.microsoft.com/office/drawing/2014/main" id="{50461116-8800-484A-A9BB-CB2F475980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EC456D-BD8D-4F92-BCC3-FCE3BCDA50A4}"/>
              </a:ext>
            </a:extLst>
          </p:cNvPr>
          <p:cNvSpPr>
            <a:spLocks noGrp="1"/>
          </p:cNvSpPr>
          <p:nvPr>
            <p:ph type="sldNum" sz="quarter" idx="12"/>
          </p:nvPr>
        </p:nvSpPr>
        <p:spPr/>
        <p:txBody>
          <a:bodyPr/>
          <a:lstStyle/>
          <a:p>
            <a:fld id="{705B979B-B210-413D-BE41-C0C236B33DDC}" type="slidenum">
              <a:rPr lang="en-US" smtClean="0"/>
              <a:t>‹#›</a:t>
            </a:fld>
            <a:endParaRPr lang="en-US"/>
          </a:p>
        </p:txBody>
      </p:sp>
    </p:spTree>
    <p:extLst>
      <p:ext uri="{BB962C8B-B14F-4D97-AF65-F5344CB8AC3E}">
        <p14:creationId xmlns:p14="http://schemas.microsoft.com/office/powerpoint/2010/main" val="2956987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8C4F8-21EB-4A7B-8B16-FCE32AC035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0711FB-1AB1-4372-BF5B-1AE367F563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A75B4D8-C62D-4410-B31A-0FD5639DFB6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E03BA9-2399-421A-923B-9A1689560E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201EA09-09B6-4481-BE66-F8959333D4D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5BE830-05D0-4814-A561-4BCCBE85725B}"/>
              </a:ext>
            </a:extLst>
          </p:cNvPr>
          <p:cNvSpPr>
            <a:spLocks noGrp="1"/>
          </p:cNvSpPr>
          <p:nvPr>
            <p:ph type="dt" sz="half" idx="10"/>
          </p:nvPr>
        </p:nvSpPr>
        <p:spPr/>
        <p:txBody>
          <a:bodyPr/>
          <a:lstStyle/>
          <a:p>
            <a:fld id="{8057081F-2396-455D-B7EC-AE22FFEE323A}" type="datetimeFigureOut">
              <a:rPr lang="en-US" smtClean="0"/>
              <a:t>11/12/19</a:t>
            </a:fld>
            <a:endParaRPr lang="en-US"/>
          </a:p>
        </p:txBody>
      </p:sp>
      <p:sp>
        <p:nvSpPr>
          <p:cNvPr id="8" name="Footer Placeholder 7">
            <a:extLst>
              <a:ext uri="{FF2B5EF4-FFF2-40B4-BE49-F238E27FC236}">
                <a16:creationId xmlns:a16="http://schemas.microsoft.com/office/drawing/2014/main" id="{285E9470-1061-43F4-AA49-F632BC13AAE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D3D0DA-5315-4375-9D91-46776B6D95F3}"/>
              </a:ext>
            </a:extLst>
          </p:cNvPr>
          <p:cNvSpPr>
            <a:spLocks noGrp="1"/>
          </p:cNvSpPr>
          <p:nvPr>
            <p:ph type="sldNum" sz="quarter" idx="12"/>
          </p:nvPr>
        </p:nvSpPr>
        <p:spPr/>
        <p:txBody>
          <a:bodyPr/>
          <a:lstStyle/>
          <a:p>
            <a:fld id="{705B979B-B210-413D-BE41-C0C236B33DDC}" type="slidenum">
              <a:rPr lang="en-US" smtClean="0"/>
              <a:t>‹#›</a:t>
            </a:fld>
            <a:endParaRPr lang="en-US"/>
          </a:p>
        </p:txBody>
      </p:sp>
    </p:spTree>
    <p:extLst>
      <p:ext uri="{BB962C8B-B14F-4D97-AF65-F5344CB8AC3E}">
        <p14:creationId xmlns:p14="http://schemas.microsoft.com/office/powerpoint/2010/main" val="3044279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18978-176D-4F9D-B362-9356E708BC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552C3C-232D-49B7-9A9F-86873D9084D0}"/>
              </a:ext>
            </a:extLst>
          </p:cNvPr>
          <p:cNvSpPr>
            <a:spLocks noGrp="1"/>
          </p:cNvSpPr>
          <p:nvPr>
            <p:ph type="dt" sz="half" idx="10"/>
          </p:nvPr>
        </p:nvSpPr>
        <p:spPr/>
        <p:txBody>
          <a:bodyPr/>
          <a:lstStyle/>
          <a:p>
            <a:fld id="{8057081F-2396-455D-B7EC-AE22FFEE323A}" type="datetimeFigureOut">
              <a:rPr lang="en-US" smtClean="0"/>
              <a:t>11/12/19</a:t>
            </a:fld>
            <a:endParaRPr lang="en-US"/>
          </a:p>
        </p:txBody>
      </p:sp>
      <p:sp>
        <p:nvSpPr>
          <p:cNvPr id="4" name="Footer Placeholder 3">
            <a:extLst>
              <a:ext uri="{FF2B5EF4-FFF2-40B4-BE49-F238E27FC236}">
                <a16:creationId xmlns:a16="http://schemas.microsoft.com/office/drawing/2014/main" id="{3E798600-FC22-4DCF-B9CC-75AA3A9255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8C0D0F-B018-487C-ACBC-673FEB37881F}"/>
              </a:ext>
            </a:extLst>
          </p:cNvPr>
          <p:cNvSpPr>
            <a:spLocks noGrp="1"/>
          </p:cNvSpPr>
          <p:nvPr>
            <p:ph type="sldNum" sz="quarter" idx="12"/>
          </p:nvPr>
        </p:nvSpPr>
        <p:spPr/>
        <p:txBody>
          <a:bodyPr/>
          <a:lstStyle/>
          <a:p>
            <a:fld id="{705B979B-B210-413D-BE41-C0C236B33DDC}" type="slidenum">
              <a:rPr lang="en-US" smtClean="0"/>
              <a:t>‹#›</a:t>
            </a:fld>
            <a:endParaRPr lang="en-US"/>
          </a:p>
        </p:txBody>
      </p:sp>
    </p:spTree>
    <p:extLst>
      <p:ext uri="{BB962C8B-B14F-4D97-AF65-F5344CB8AC3E}">
        <p14:creationId xmlns:p14="http://schemas.microsoft.com/office/powerpoint/2010/main" val="3672219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EB2A1F-DA32-4357-8A7B-461B2DE27486}"/>
              </a:ext>
            </a:extLst>
          </p:cNvPr>
          <p:cNvSpPr>
            <a:spLocks noGrp="1"/>
          </p:cNvSpPr>
          <p:nvPr>
            <p:ph type="dt" sz="half" idx="10"/>
          </p:nvPr>
        </p:nvSpPr>
        <p:spPr/>
        <p:txBody>
          <a:bodyPr/>
          <a:lstStyle/>
          <a:p>
            <a:fld id="{8057081F-2396-455D-B7EC-AE22FFEE323A}" type="datetimeFigureOut">
              <a:rPr lang="en-US" smtClean="0"/>
              <a:t>11/12/19</a:t>
            </a:fld>
            <a:endParaRPr lang="en-US"/>
          </a:p>
        </p:txBody>
      </p:sp>
      <p:sp>
        <p:nvSpPr>
          <p:cNvPr id="3" name="Footer Placeholder 2">
            <a:extLst>
              <a:ext uri="{FF2B5EF4-FFF2-40B4-BE49-F238E27FC236}">
                <a16:creationId xmlns:a16="http://schemas.microsoft.com/office/drawing/2014/main" id="{C038F90E-EB29-4669-B02C-EE45A7A6F7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763B01-F19F-471C-9DC4-803424B61545}"/>
              </a:ext>
            </a:extLst>
          </p:cNvPr>
          <p:cNvSpPr>
            <a:spLocks noGrp="1"/>
          </p:cNvSpPr>
          <p:nvPr>
            <p:ph type="sldNum" sz="quarter" idx="12"/>
          </p:nvPr>
        </p:nvSpPr>
        <p:spPr/>
        <p:txBody>
          <a:bodyPr/>
          <a:lstStyle/>
          <a:p>
            <a:fld id="{705B979B-B210-413D-BE41-C0C236B33DDC}" type="slidenum">
              <a:rPr lang="en-US" smtClean="0"/>
              <a:t>‹#›</a:t>
            </a:fld>
            <a:endParaRPr lang="en-US"/>
          </a:p>
        </p:txBody>
      </p:sp>
    </p:spTree>
    <p:extLst>
      <p:ext uri="{BB962C8B-B14F-4D97-AF65-F5344CB8AC3E}">
        <p14:creationId xmlns:p14="http://schemas.microsoft.com/office/powerpoint/2010/main" val="2388408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67E68-DFFB-4ED5-A497-13C5E8A48B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786B6D-20FA-4C26-9271-7C4E887FDA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770497-1584-4E22-BC54-50927717F1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A30C195-0484-40BA-B4CB-71293116D2C1}"/>
              </a:ext>
            </a:extLst>
          </p:cNvPr>
          <p:cNvSpPr>
            <a:spLocks noGrp="1"/>
          </p:cNvSpPr>
          <p:nvPr>
            <p:ph type="dt" sz="half" idx="10"/>
          </p:nvPr>
        </p:nvSpPr>
        <p:spPr/>
        <p:txBody>
          <a:bodyPr/>
          <a:lstStyle/>
          <a:p>
            <a:fld id="{8057081F-2396-455D-B7EC-AE22FFEE323A}" type="datetimeFigureOut">
              <a:rPr lang="en-US" smtClean="0"/>
              <a:t>11/12/19</a:t>
            </a:fld>
            <a:endParaRPr lang="en-US"/>
          </a:p>
        </p:txBody>
      </p:sp>
      <p:sp>
        <p:nvSpPr>
          <p:cNvPr id="6" name="Footer Placeholder 5">
            <a:extLst>
              <a:ext uri="{FF2B5EF4-FFF2-40B4-BE49-F238E27FC236}">
                <a16:creationId xmlns:a16="http://schemas.microsoft.com/office/drawing/2014/main" id="{60E3AD46-7C34-4D82-BC1E-6B813742F5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0D50D6-2C13-46DD-837B-7CC5CD27AD21}"/>
              </a:ext>
            </a:extLst>
          </p:cNvPr>
          <p:cNvSpPr>
            <a:spLocks noGrp="1"/>
          </p:cNvSpPr>
          <p:nvPr>
            <p:ph type="sldNum" sz="quarter" idx="12"/>
          </p:nvPr>
        </p:nvSpPr>
        <p:spPr/>
        <p:txBody>
          <a:bodyPr/>
          <a:lstStyle/>
          <a:p>
            <a:fld id="{705B979B-B210-413D-BE41-C0C236B33DDC}" type="slidenum">
              <a:rPr lang="en-US" smtClean="0"/>
              <a:t>‹#›</a:t>
            </a:fld>
            <a:endParaRPr lang="en-US"/>
          </a:p>
        </p:txBody>
      </p:sp>
    </p:spTree>
    <p:extLst>
      <p:ext uri="{BB962C8B-B14F-4D97-AF65-F5344CB8AC3E}">
        <p14:creationId xmlns:p14="http://schemas.microsoft.com/office/powerpoint/2010/main" val="4169242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E7D68-CC39-4891-ADF4-02F25155F8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71D6A4-3CEC-4957-B0B4-8E5F0F8649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1DE780-CDDA-407C-BCD3-639D868DF0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51D2FB-43A7-4861-B039-E3D590D11984}"/>
              </a:ext>
            </a:extLst>
          </p:cNvPr>
          <p:cNvSpPr>
            <a:spLocks noGrp="1"/>
          </p:cNvSpPr>
          <p:nvPr>
            <p:ph type="dt" sz="half" idx="10"/>
          </p:nvPr>
        </p:nvSpPr>
        <p:spPr/>
        <p:txBody>
          <a:bodyPr/>
          <a:lstStyle/>
          <a:p>
            <a:fld id="{8057081F-2396-455D-B7EC-AE22FFEE323A}" type="datetimeFigureOut">
              <a:rPr lang="en-US" smtClean="0"/>
              <a:t>11/12/19</a:t>
            </a:fld>
            <a:endParaRPr lang="en-US"/>
          </a:p>
        </p:txBody>
      </p:sp>
      <p:sp>
        <p:nvSpPr>
          <p:cNvPr id="6" name="Footer Placeholder 5">
            <a:extLst>
              <a:ext uri="{FF2B5EF4-FFF2-40B4-BE49-F238E27FC236}">
                <a16:creationId xmlns:a16="http://schemas.microsoft.com/office/drawing/2014/main" id="{8438859A-93C8-4B5F-95DB-3346D9A8B3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678AE7-6BAC-4911-99ED-56347FDB4F74}"/>
              </a:ext>
            </a:extLst>
          </p:cNvPr>
          <p:cNvSpPr>
            <a:spLocks noGrp="1"/>
          </p:cNvSpPr>
          <p:nvPr>
            <p:ph type="sldNum" sz="quarter" idx="12"/>
          </p:nvPr>
        </p:nvSpPr>
        <p:spPr/>
        <p:txBody>
          <a:bodyPr/>
          <a:lstStyle/>
          <a:p>
            <a:fld id="{705B979B-B210-413D-BE41-C0C236B33DDC}" type="slidenum">
              <a:rPr lang="en-US" smtClean="0"/>
              <a:t>‹#›</a:t>
            </a:fld>
            <a:endParaRPr lang="en-US"/>
          </a:p>
        </p:txBody>
      </p:sp>
    </p:spTree>
    <p:extLst>
      <p:ext uri="{BB962C8B-B14F-4D97-AF65-F5344CB8AC3E}">
        <p14:creationId xmlns:p14="http://schemas.microsoft.com/office/powerpoint/2010/main" val="2080072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4D5D0E-9ECC-43C6-80CA-E2DF000112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3D67CB-A592-40DA-96FD-118287641A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BAB263-FB28-4E98-8A74-FA57148178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57081F-2396-455D-B7EC-AE22FFEE323A}" type="datetimeFigureOut">
              <a:rPr lang="en-US" smtClean="0"/>
              <a:t>11/12/19</a:t>
            </a:fld>
            <a:endParaRPr lang="en-US"/>
          </a:p>
        </p:txBody>
      </p:sp>
      <p:sp>
        <p:nvSpPr>
          <p:cNvPr id="5" name="Footer Placeholder 4">
            <a:extLst>
              <a:ext uri="{FF2B5EF4-FFF2-40B4-BE49-F238E27FC236}">
                <a16:creationId xmlns:a16="http://schemas.microsoft.com/office/drawing/2014/main" id="{4D35CF67-D5A9-4607-9D1B-6537C94522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39260B-5BB3-4B11-8E30-17B5AC1AE3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B979B-B210-413D-BE41-C0C236B33DDC}" type="slidenum">
              <a:rPr lang="en-US" smtClean="0"/>
              <a:t>‹#›</a:t>
            </a:fld>
            <a:endParaRPr lang="en-US"/>
          </a:p>
        </p:txBody>
      </p:sp>
    </p:spTree>
    <p:extLst>
      <p:ext uri="{BB962C8B-B14F-4D97-AF65-F5344CB8AC3E}">
        <p14:creationId xmlns:p14="http://schemas.microsoft.com/office/powerpoint/2010/main" val="432864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A202E-716F-4DA7-B3C9-A33DBEFC5BD7}"/>
              </a:ext>
            </a:extLst>
          </p:cNvPr>
          <p:cNvSpPr>
            <a:spLocks noGrp="1"/>
          </p:cNvSpPr>
          <p:nvPr>
            <p:ph type="ctrTitle"/>
          </p:nvPr>
        </p:nvSpPr>
        <p:spPr>
          <a:xfrm>
            <a:off x="1523999" y="304800"/>
            <a:ext cx="9144000" cy="3158835"/>
          </a:xfrm>
        </p:spPr>
        <p:txBody>
          <a:bodyPr>
            <a:normAutofit fontScale="90000"/>
          </a:bodyPr>
          <a:lstStyle/>
          <a:p>
            <a:r>
              <a:rPr lang="en-US" dirty="0">
                <a:solidFill>
                  <a:srgbClr val="FFFF00"/>
                </a:solidFill>
              </a:rPr>
              <a:t>Decriminalization </a:t>
            </a:r>
            <a:br>
              <a:rPr lang="en-US" dirty="0">
                <a:solidFill>
                  <a:srgbClr val="FFFF00"/>
                </a:solidFill>
              </a:rPr>
            </a:br>
            <a:r>
              <a:rPr lang="en-US" dirty="0">
                <a:solidFill>
                  <a:srgbClr val="FFFF00"/>
                </a:solidFill>
              </a:rPr>
              <a:t>and the Rights of Sex Workers</a:t>
            </a:r>
            <a:br>
              <a:rPr lang="en-US" dirty="0">
                <a:solidFill>
                  <a:srgbClr val="FFFF00"/>
                </a:solidFill>
              </a:rPr>
            </a:br>
            <a:r>
              <a:rPr lang="en-US" sz="4400" dirty="0">
                <a:solidFill>
                  <a:srgbClr val="FFED00"/>
                </a:solidFill>
              </a:rPr>
              <a:t>Steps Forward for Advocacy</a:t>
            </a:r>
            <a:br>
              <a:rPr lang="en-US" dirty="0">
                <a:solidFill>
                  <a:srgbClr val="FFFF00"/>
                </a:solidFill>
              </a:rPr>
            </a:br>
            <a:endParaRPr lang="en-US" dirty="0">
              <a:solidFill>
                <a:srgbClr val="FFFF00"/>
              </a:solidFill>
            </a:endParaRPr>
          </a:p>
        </p:txBody>
      </p:sp>
      <p:sp>
        <p:nvSpPr>
          <p:cNvPr id="3" name="Subtitle 2">
            <a:extLst>
              <a:ext uri="{FF2B5EF4-FFF2-40B4-BE49-F238E27FC236}">
                <a16:creationId xmlns:a16="http://schemas.microsoft.com/office/drawing/2014/main" id="{579EBC32-434B-4763-9E29-47CAFFA04C35}"/>
              </a:ext>
            </a:extLst>
          </p:cNvPr>
          <p:cNvSpPr>
            <a:spLocks noGrp="1"/>
          </p:cNvSpPr>
          <p:nvPr>
            <p:ph type="subTitle" idx="1"/>
          </p:nvPr>
        </p:nvSpPr>
        <p:spPr>
          <a:xfrm>
            <a:off x="1523999" y="2948075"/>
            <a:ext cx="9144000" cy="1596216"/>
          </a:xfrm>
        </p:spPr>
        <p:txBody>
          <a:bodyPr>
            <a:normAutofit fontScale="92500" lnSpcReduction="10000"/>
          </a:bodyPr>
          <a:lstStyle/>
          <a:p>
            <a:pPr>
              <a:lnSpc>
                <a:spcPct val="100000"/>
              </a:lnSpc>
              <a:spcBef>
                <a:spcPts val="400"/>
              </a:spcBef>
            </a:pPr>
            <a:r>
              <a:rPr lang="en-US" sz="3600" dirty="0">
                <a:solidFill>
                  <a:schemeClr val="bg1"/>
                </a:solidFill>
                <a:latin typeface="Amnesty Trade Gothic Bold Condensed No 20" panose="020B0806040303020004" pitchFamily="34" charset="0"/>
              </a:rPr>
              <a:t>Bella Robinson, COYOTE RI</a:t>
            </a:r>
          </a:p>
          <a:p>
            <a:pPr>
              <a:lnSpc>
                <a:spcPct val="100000"/>
              </a:lnSpc>
              <a:spcBef>
                <a:spcPts val="400"/>
              </a:spcBef>
            </a:pPr>
            <a:r>
              <a:rPr lang="en-US" sz="3600" dirty="0">
                <a:solidFill>
                  <a:schemeClr val="bg1"/>
                </a:solidFill>
                <a:latin typeface="Amnesty Trade Gothic Bold Condensed No 20" panose="020B0806040303020004" pitchFamily="34" charset="0"/>
              </a:rPr>
              <a:t>Robyn Linde, AIUSA LC RI</a:t>
            </a:r>
          </a:p>
          <a:p>
            <a:pPr>
              <a:lnSpc>
                <a:spcPct val="100000"/>
              </a:lnSpc>
              <a:spcBef>
                <a:spcPts val="400"/>
              </a:spcBef>
            </a:pPr>
            <a:r>
              <a:rPr lang="en-US" sz="3600" dirty="0">
                <a:solidFill>
                  <a:srgbClr val="FFED00"/>
                </a:solidFill>
                <a:latin typeface="Amnesty Trade Gothic Bold Condensed No 20" panose="020B0806040303020004" pitchFamily="34" charset="0"/>
              </a:rPr>
              <a:t>NERC: November 16, 2019</a:t>
            </a:r>
          </a:p>
        </p:txBody>
      </p:sp>
      <p:pic>
        <p:nvPicPr>
          <p:cNvPr id="7" name="Picture 6">
            <a:extLst>
              <a:ext uri="{FF2B5EF4-FFF2-40B4-BE49-F238E27FC236}">
                <a16:creationId xmlns:a16="http://schemas.microsoft.com/office/drawing/2014/main" id="{4BC01FE6-0A37-4BBF-94F0-06DC55DFC6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3887" y="4771916"/>
            <a:ext cx="2544225" cy="1077803"/>
          </a:xfrm>
          <a:prstGeom prst="rect">
            <a:avLst/>
          </a:prstGeom>
          <a:ln>
            <a:solidFill>
              <a:srgbClr val="FFED00"/>
            </a:solidFill>
          </a:ln>
        </p:spPr>
      </p:pic>
      <p:sp>
        <p:nvSpPr>
          <p:cNvPr id="5" name="TextBox 4">
            <a:extLst>
              <a:ext uri="{FF2B5EF4-FFF2-40B4-BE49-F238E27FC236}">
                <a16:creationId xmlns:a16="http://schemas.microsoft.com/office/drawing/2014/main" id="{546102C6-A32B-4A96-BD66-E8A777D835AF}"/>
              </a:ext>
            </a:extLst>
          </p:cNvPr>
          <p:cNvSpPr txBox="1"/>
          <p:nvPr/>
        </p:nvSpPr>
        <p:spPr>
          <a:xfrm>
            <a:off x="7589650" y="6600909"/>
            <a:ext cx="5015307" cy="246221"/>
          </a:xfrm>
          <a:prstGeom prst="rect">
            <a:avLst/>
          </a:prstGeom>
          <a:noFill/>
        </p:spPr>
        <p:txBody>
          <a:bodyPr wrap="square" rtlCol="0">
            <a:spAutoFit/>
          </a:bodyPr>
          <a:lstStyle/>
          <a:p>
            <a:r>
              <a:rPr lang="en-US" sz="1000" dirty="0">
                <a:solidFill>
                  <a:schemeClr val="bg1"/>
                </a:solidFill>
                <a:latin typeface="Amnesty Trade Gothic Cn" panose="020B0506040303020004" pitchFamily="34" charset="0"/>
              </a:rPr>
              <a:t>© Amnesty International USA, 2018 – May not be distributed or reproduced without prior permission </a:t>
            </a:r>
          </a:p>
        </p:txBody>
      </p:sp>
    </p:spTree>
    <p:extLst>
      <p:ext uri="{BB962C8B-B14F-4D97-AF65-F5344CB8AC3E}">
        <p14:creationId xmlns:p14="http://schemas.microsoft.com/office/powerpoint/2010/main" val="3121837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02D74-7CAE-44F2-B637-1C99620641FE}"/>
              </a:ext>
            </a:extLst>
          </p:cNvPr>
          <p:cNvSpPr>
            <a:spLocks noGrp="1"/>
          </p:cNvSpPr>
          <p:nvPr>
            <p:ph type="title"/>
          </p:nvPr>
        </p:nvSpPr>
        <p:spPr>
          <a:xfrm>
            <a:off x="620087" y="629502"/>
            <a:ext cx="9672775" cy="1175443"/>
          </a:xfrm>
        </p:spPr>
        <p:txBody>
          <a:bodyPr>
            <a:noAutofit/>
          </a:bodyPr>
          <a:lstStyle/>
          <a:p>
            <a:r>
              <a:rPr lang="en-US" sz="5400" dirty="0">
                <a:solidFill>
                  <a:schemeClr val="bg1"/>
                </a:solidFill>
                <a:latin typeface="Amnesty Trade Gothic Bold Condensed No 20" panose="020B0806040303020004" pitchFamily="34" charset="0"/>
              </a:rPr>
              <a:t>Sex Workers in the US</a:t>
            </a:r>
            <a:endParaRPr lang="en-US" sz="6000" dirty="0">
              <a:solidFill>
                <a:srgbClr val="FFED00"/>
              </a:solidFill>
              <a:latin typeface="Amnesty Trade Gothic Bold Condensed No 20" panose="020B0806040303020004" pitchFamily="34" charset="0"/>
            </a:endParaRPr>
          </a:p>
        </p:txBody>
      </p:sp>
      <p:sp>
        <p:nvSpPr>
          <p:cNvPr id="3" name="Content Placeholder 2">
            <a:extLst>
              <a:ext uri="{FF2B5EF4-FFF2-40B4-BE49-F238E27FC236}">
                <a16:creationId xmlns:a16="http://schemas.microsoft.com/office/drawing/2014/main" id="{5EDC725D-A89B-4B84-B252-F9A2DFCB6BBF}"/>
              </a:ext>
            </a:extLst>
          </p:cNvPr>
          <p:cNvSpPr>
            <a:spLocks noGrp="1"/>
          </p:cNvSpPr>
          <p:nvPr>
            <p:ph idx="1"/>
          </p:nvPr>
        </p:nvSpPr>
        <p:spPr>
          <a:xfrm>
            <a:off x="620087" y="2002971"/>
            <a:ext cx="8066713" cy="4201886"/>
          </a:xfrm>
        </p:spPr>
        <p:txBody>
          <a:bodyPr>
            <a:noAutofit/>
          </a:bodyPr>
          <a:lstStyle/>
          <a:p>
            <a:pPr>
              <a:spcBef>
                <a:spcPts val="1200"/>
              </a:spcBef>
              <a:spcAft>
                <a:spcPts val="1200"/>
              </a:spcAft>
            </a:pPr>
            <a:r>
              <a:rPr lang="en-US" sz="3200" b="1" dirty="0">
                <a:solidFill>
                  <a:srgbClr val="FFFF00"/>
                </a:solidFill>
                <a:latin typeface="Amnesty Trade Gothic Bold Condensed No 20" panose="020B0806040303020004" pitchFamily="34" charset="0"/>
              </a:rPr>
              <a:t>2017 COYOTE RI </a:t>
            </a:r>
            <a:r>
              <a:rPr lang="en-US" sz="3200" b="1" dirty="0">
                <a:solidFill>
                  <a:srgbClr val="FFED00"/>
                </a:solidFill>
                <a:latin typeface="Amnesty Trade Gothic Bold Condensed No 20" panose="020B0806040303020004" pitchFamily="34" charset="0"/>
              </a:rPr>
              <a:t>study </a:t>
            </a:r>
            <a:r>
              <a:rPr lang="en-US" sz="3200" dirty="0">
                <a:solidFill>
                  <a:srgbClr val="FFED00"/>
                </a:solidFill>
              </a:rPr>
              <a:t>surveyed 1515 US sex workers in 2018</a:t>
            </a:r>
            <a:endParaRPr lang="en-US" sz="3200" b="1" dirty="0">
              <a:solidFill>
                <a:srgbClr val="FFED00"/>
              </a:solidFill>
              <a:latin typeface="Amnesty Trade Gothic Bold Condensed No 20" panose="020B0806040303020004" pitchFamily="34" charset="0"/>
            </a:endParaRPr>
          </a:p>
          <a:p>
            <a:pPr>
              <a:spcBef>
                <a:spcPts val="1200"/>
              </a:spcBef>
              <a:spcAft>
                <a:spcPts val="1200"/>
              </a:spcAft>
            </a:pPr>
            <a:r>
              <a:rPr lang="en-US" sz="3200" b="1" dirty="0">
                <a:solidFill>
                  <a:srgbClr val="FFED00"/>
                </a:solidFill>
                <a:latin typeface="Amnesty Trade Gothic Bold Condensed No 20" panose="020B0806040303020004" pitchFamily="34" charset="0"/>
              </a:rPr>
              <a:t>Average age of entry: 22</a:t>
            </a:r>
          </a:p>
          <a:p>
            <a:pPr>
              <a:spcBef>
                <a:spcPts val="1200"/>
              </a:spcBef>
              <a:spcAft>
                <a:spcPts val="1200"/>
              </a:spcAft>
            </a:pPr>
            <a:r>
              <a:rPr lang="en-US" sz="3200" b="1" dirty="0">
                <a:solidFill>
                  <a:srgbClr val="FFFF00"/>
                </a:solidFill>
                <a:latin typeface="Amnesty Trade Gothic Bold Condensed No 20" panose="020B0806040303020004" pitchFamily="34" charset="0"/>
              </a:rPr>
              <a:t>97% do not consider themselves victims of trafficking</a:t>
            </a:r>
          </a:p>
          <a:p>
            <a:pPr>
              <a:spcBef>
                <a:spcPts val="1200"/>
              </a:spcBef>
              <a:spcAft>
                <a:spcPts val="1200"/>
              </a:spcAft>
            </a:pPr>
            <a:r>
              <a:rPr lang="en-US" sz="3200" b="1" dirty="0">
                <a:solidFill>
                  <a:srgbClr val="FFFF00"/>
                </a:solidFill>
                <a:latin typeface="Amnesty Trade Gothic Bold Condensed No 20" panose="020B0806040303020004" pitchFamily="34" charset="0"/>
              </a:rPr>
              <a:t>51% of respondents report being a victim of a crime while working.</a:t>
            </a:r>
          </a:p>
        </p:txBody>
      </p:sp>
      <p:pic>
        <p:nvPicPr>
          <p:cNvPr id="5" name="Picture 4">
            <a:extLst>
              <a:ext uri="{FF2B5EF4-FFF2-40B4-BE49-F238E27FC236}">
                <a16:creationId xmlns:a16="http://schemas.microsoft.com/office/drawing/2014/main" id="{8342924E-3755-440C-A587-89DD991D83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9167" y="16316"/>
            <a:ext cx="3015258" cy="3015258"/>
          </a:xfrm>
          <a:prstGeom prst="rect">
            <a:avLst/>
          </a:prstGeom>
        </p:spPr>
      </p:pic>
      <p:sp>
        <p:nvSpPr>
          <p:cNvPr id="6" name="TextBox 5">
            <a:extLst>
              <a:ext uri="{FF2B5EF4-FFF2-40B4-BE49-F238E27FC236}">
                <a16:creationId xmlns:a16="http://schemas.microsoft.com/office/drawing/2014/main" id="{F7D33687-AF48-4656-A31C-75D26CD679EC}"/>
              </a:ext>
            </a:extLst>
          </p:cNvPr>
          <p:cNvSpPr txBox="1"/>
          <p:nvPr/>
        </p:nvSpPr>
        <p:spPr>
          <a:xfrm>
            <a:off x="7589650" y="6600909"/>
            <a:ext cx="5015307" cy="246221"/>
          </a:xfrm>
          <a:prstGeom prst="rect">
            <a:avLst/>
          </a:prstGeom>
          <a:noFill/>
        </p:spPr>
        <p:txBody>
          <a:bodyPr wrap="square" rtlCol="0">
            <a:spAutoFit/>
          </a:bodyPr>
          <a:lstStyle/>
          <a:p>
            <a:r>
              <a:rPr lang="en-US" sz="1000" dirty="0">
                <a:solidFill>
                  <a:schemeClr val="bg1"/>
                </a:solidFill>
                <a:latin typeface="Amnesty Trade Gothic Cn" panose="020B0506040303020004" pitchFamily="34" charset="0"/>
              </a:rPr>
              <a:t>© Amnesty International USA, 2018 – May not be distributed or reproduced without prior permission </a:t>
            </a:r>
          </a:p>
        </p:txBody>
      </p:sp>
    </p:spTree>
    <p:extLst>
      <p:ext uri="{BB962C8B-B14F-4D97-AF65-F5344CB8AC3E}">
        <p14:creationId xmlns:p14="http://schemas.microsoft.com/office/powerpoint/2010/main" val="2552274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02D74-7CAE-44F2-B637-1C99620641FE}"/>
              </a:ext>
            </a:extLst>
          </p:cNvPr>
          <p:cNvSpPr>
            <a:spLocks noGrp="1"/>
          </p:cNvSpPr>
          <p:nvPr>
            <p:ph type="title"/>
          </p:nvPr>
        </p:nvSpPr>
        <p:spPr>
          <a:xfrm>
            <a:off x="620087" y="629502"/>
            <a:ext cx="8244513" cy="1175443"/>
          </a:xfrm>
        </p:spPr>
        <p:txBody>
          <a:bodyPr>
            <a:noAutofit/>
          </a:bodyPr>
          <a:lstStyle/>
          <a:p>
            <a:endParaRPr lang="en-US" sz="6000" dirty="0">
              <a:solidFill>
                <a:srgbClr val="FFED00"/>
              </a:solidFill>
              <a:latin typeface="Amnesty Trade Gothic Bold Condensed No 20" panose="020B0806040303020004" pitchFamily="34" charset="0"/>
            </a:endParaRPr>
          </a:p>
        </p:txBody>
      </p:sp>
      <p:pic>
        <p:nvPicPr>
          <p:cNvPr id="7" name="Content Placeholder 6">
            <a:extLst>
              <a:ext uri="{FF2B5EF4-FFF2-40B4-BE49-F238E27FC236}">
                <a16:creationId xmlns:a16="http://schemas.microsoft.com/office/drawing/2014/main" id="{7C3FC087-38B5-194E-9A30-37AE6373A2E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16317"/>
            <a:ext cx="10007564" cy="6338764"/>
          </a:xfrm>
        </p:spPr>
      </p:pic>
      <p:pic>
        <p:nvPicPr>
          <p:cNvPr id="5" name="Picture 4">
            <a:extLst>
              <a:ext uri="{FF2B5EF4-FFF2-40B4-BE49-F238E27FC236}">
                <a16:creationId xmlns:a16="http://schemas.microsoft.com/office/drawing/2014/main" id="{8342924E-3755-440C-A587-89DD991D83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4686" y="1117168"/>
            <a:ext cx="3015258" cy="3015258"/>
          </a:xfrm>
          <a:prstGeom prst="rect">
            <a:avLst/>
          </a:prstGeom>
        </p:spPr>
      </p:pic>
      <p:sp>
        <p:nvSpPr>
          <p:cNvPr id="6" name="TextBox 5">
            <a:extLst>
              <a:ext uri="{FF2B5EF4-FFF2-40B4-BE49-F238E27FC236}">
                <a16:creationId xmlns:a16="http://schemas.microsoft.com/office/drawing/2014/main" id="{F7D33687-AF48-4656-A31C-75D26CD679EC}"/>
              </a:ext>
            </a:extLst>
          </p:cNvPr>
          <p:cNvSpPr txBox="1"/>
          <p:nvPr/>
        </p:nvSpPr>
        <p:spPr>
          <a:xfrm>
            <a:off x="7589650" y="6600909"/>
            <a:ext cx="5015307" cy="246221"/>
          </a:xfrm>
          <a:prstGeom prst="rect">
            <a:avLst/>
          </a:prstGeom>
          <a:noFill/>
        </p:spPr>
        <p:txBody>
          <a:bodyPr wrap="square" rtlCol="0">
            <a:spAutoFit/>
          </a:bodyPr>
          <a:lstStyle/>
          <a:p>
            <a:r>
              <a:rPr lang="en-US" sz="1000" dirty="0">
                <a:solidFill>
                  <a:schemeClr val="bg1"/>
                </a:solidFill>
                <a:latin typeface="Amnesty Trade Gothic Cn" panose="020B0506040303020004" pitchFamily="34" charset="0"/>
              </a:rPr>
              <a:t>© Amnesty International USA, 2018 – May not be distributed or reproduced without prior permission </a:t>
            </a:r>
          </a:p>
        </p:txBody>
      </p:sp>
    </p:spTree>
    <p:extLst>
      <p:ext uri="{BB962C8B-B14F-4D97-AF65-F5344CB8AC3E}">
        <p14:creationId xmlns:p14="http://schemas.microsoft.com/office/powerpoint/2010/main" val="2791745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02D74-7CAE-44F2-B637-1C99620641FE}"/>
              </a:ext>
            </a:extLst>
          </p:cNvPr>
          <p:cNvSpPr>
            <a:spLocks noGrp="1"/>
          </p:cNvSpPr>
          <p:nvPr>
            <p:ph type="title"/>
          </p:nvPr>
        </p:nvSpPr>
        <p:spPr>
          <a:xfrm>
            <a:off x="620087" y="629502"/>
            <a:ext cx="9672775" cy="1175443"/>
          </a:xfrm>
        </p:spPr>
        <p:txBody>
          <a:bodyPr>
            <a:noAutofit/>
          </a:bodyPr>
          <a:lstStyle/>
          <a:p>
            <a:r>
              <a:rPr lang="en-US" sz="6000" dirty="0">
                <a:solidFill>
                  <a:srgbClr val="FFED00"/>
                </a:solidFill>
                <a:latin typeface="Amnesty Trade Gothic Bold Condensed No 20" panose="020B0806040303020004" pitchFamily="34" charset="0"/>
              </a:rPr>
              <a:t>Next Steps?</a:t>
            </a:r>
          </a:p>
        </p:txBody>
      </p:sp>
      <p:sp>
        <p:nvSpPr>
          <p:cNvPr id="3" name="Content Placeholder 2">
            <a:extLst>
              <a:ext uri="{FF2B5EF4-FFF2-40B4-BE49-F238E27FC236}">
                <a16:creationId xmlns:a16="http://schemas.microsoft.com/office/drawing/2014/main" id="{5EDC725D-A89B-4B84-B252-F9A2DFCB6BBF}"/>
              </a:ext>
            </a:extLst>
          </p:cNvPr>
          <p:cNvSpPr>
            <a:spLocks noGrp="1"/>
          </p:cNvSpPr>
          <p:nvPr>
            <p:ph idx="1"/>
          </p:nvPr>
        </p:nvSpPr>
        <p:spPr>
          <a:xfrm>
            <a:off x="620087" y="309462"/>
            <a:ext cx="9438313" cy="4789607"/>
          </a:xfrm>
        </p:spPr>
        <p:txBody>
          <a:bodyPr>
            <a:noAutofit/>
          </a:bodyPr>
          <a:lstStyle/>
          <a:p>
            <a:pPr>
              <a:spcBef>
                <a:spcPts val="1200"/>
              </a:spcBef>
              <a:spcAft>
                <a:spcPts val="1200"/>
              </a:spcAft>
            </a:pPr>
            <a:endParaRPr lang="en-US" sz="3600" b="1" dirty="0">
              <a:solidFill>
                <a:srgbClr val="FFFF00"/>
              </a:solidFill>
              <a:latin typeface="Amnesty Trade Gothic Bold Condensed No 20" panose="020B0806040303020004" pitchFamily="34" charset="0"/>
            </a:endParaRPr>
          </a:p>
          <a:p>
            <a:pPr>
              <a:spcBef>
                <a:spcPts val="1200"/>
              </a:spcBef>
              <a:spcAft>
                <a:spcPts val="1200"/>
              </a:spcAft>
            </a:pPr>
            <a:endParaRPr lang="en-US" sz="3600" b="1" dirty="0">
              <a:solidFill>
                <a:srgbClr val="FFED00"/>
              </a:solidFill>
              <a:latin typeface="Amnesty Trade Gothic Bold Condensed No 20" panose="020B0806040303020004" pitchFamily="34" charset="0"/>
            </a:endParaRPr>
          </a:p>
          <a:p>
            <a:pPr>
              <a:spcBef>
                <a:spcPts val="1200"/>
              </a:spcBef>
              <a:spcAft>
                <a:spcPts val="1200"/>
              </a:spcAft>
            </a:pPr>
            <a:r>
              <a:rPr lang="en-US" sz="3600" b="1" dirty="0">
                <a:solidFill>
                  <a:srgbClr val="FFED00"/>
                </a:solidFill>
                <a:latin typeface="Amnesty Trade Gothic Bold Condensed No 20" panose="020B0806040303020004" pitchFamily="34" charset="0"/>
              </a:rPr>
              <a:t>H5354 </a:t>
            </a:r>
            <a:r>
              <a:rPr lang="en-US" i="1" dirty="0">
                <a:solidFill>
                  <a:schemeClr val="bg1"/>
                </a:solidFill>
              </a:rPr>
              <a:t>A Special Legislative Commission To Study The Health And Safety Impact Of Revising Commercial Sexual </a:t>
            </a:r>
            <a:r>
              <a:rPr lang="en-US" dirty="0">
                <a:solidFill>
                  <a:schemeClr val="bg1"/>
                </a:solidFill>
              </a:rPr>
              <a:t>Activity Laws</a:t>
            </a:r>
            <a:endParaRPr lang="en-US" sz="3600" b="1" dirty="0">
              <a:solidFill>
                <a:schemeClr val="bg1"/>
              </a:solidFill>
              <a:latin typeface="Amnesty Trade Gothic Bold Condensed No 20" panose="020B0806040303020004" pitchFamily="34" charset="0"/>
            </a:endParaRPr>
          </a:p>
          <a:p>
            <a:pPr>
              <a:spcBef>
                <a:spcPts val="1200"/>
              </a:spcBef>
              <a:spcAft>
                <a:spcPts val="1200"/>
              </a:spcAft>
            </a:pPr>
            <a:r>
              <a:rPr lang="en-US" sz="3600" b="1" dirty="0">
                <a:solidFill>
                  <a:srgbClr val="FFED00"/>
                </a:solidFill>
                <a:latin typeface="Amnesty Trade Gothic Bold Condensed No 20" panose="020B0806040303020004" pitchFamily="34" charset="0"/>
              </a:rPr>
              <a:t>Local Activism </a:t>
            </a:r>
          </a:p>
          <a:p>
            <a:r>
              <a:rPr lang="en-US" b="1" dirty="0">
                <a:solidFill>
                  <a:schemeClr val="bg1"/>
                </a:solidFill>
              </a:rPr>
              <a:t>Listen to sex workers about their experiences and help them amplify their voices. </a:t>
            </a:r>
            <a:endParaRPr lang="en-US" dirty="0">
              <a:solidFill>
                <a:schemeClr val="bg1"/>
              </a:solidFill>
            </a:endParaRPr>
          </a:p>
          <a:p>
            <a:r>
              <a:rPr lang="en-US" b="1" dirty="0">
                <a:solidFill>
                  <a:schemeClr val="bg1"/>
                </a:solidFill>
              </a:rPr>
              <a:t>Demand that sex workers be apart of policy discussions and decisions. </a:t>
            </a:r>
            <a:endParaRPr lang="en-US" dirty="0">
              <a:solidFill>
                <a:schemeClr val="bg1"/>
              </a:solidFill>
            </a:endParaRPr>
          </a:p>
          <a:p>
            <a:r>
              <a:rPr lang="en-US" b="1" dirty="0">
                <a:solidFill>
                  <a:schemeClr val="bg1"/>
                </a:solidFill>
              </a:rPr>
              <a:t>Demand that we implement harm reduction policies.  </a:t>
            </a:r>
          </a:p>
          <a:p>
            <a:endParaRPr lang="en-US" dirty="0">
              <a:solidFill>
                <a:schemeClr val="bg1"/>
              </a:solidFill>
            </a:endParaRPr>
          </a:p>
          <a:p>
            <a:pPr>
              <a:spcBef>
                <a:spcPts val="1200"/>
              </a:spcBef>
              <a:spcAft>
                <a:spcPts val="1200"/>
              </a:spcAft>
            </a:pPr>
            <a:endParaRPr lang="en-US" sz="3600" b="1" dirty="0">
              <a:solidFill>
                <a:srgbClr val="FFFF00"/>
              </a:solidFill>
              <a:latin typeface="Amnesty Trade Gothic Bold Condensed No 20" panose="020B0806040303020004" pitchFamily="34" charset="0"/>
            </a:endParaRPr>
          </a:p>
          <a:p>
            <a:pPr>
              <a:spcBef>
                <a:spcPts val="1200"/>
              </a:spcBef>
              <a:spcAft>
                <a:spcPts val="1200"/>
              </a:spcAft>
            </a:pPr>
            <a:endParaRPr lang="en-US" sz="3600" b="1" dirty="0">
              <a:solidFill>
                <a:srgbClr val="FFFF00"/>
              </a:solidFill>
              <a:latin typeface="Amnesty Trade Gothic Bold Condensed No 20" panose="020B0806040303020004" pitchFamily="34" charset="0"/>
            </a:endParaRPr>
          </a:p>
        </p:txBody>
      </p:sp>
      <p:pic>
        <p:nvPicPr>
          <p:cNvPr id="5" name="Picture 4">
            <a:extLst>
              <a:ext uri="{FF2B5EF4-FFF2-40B4-BE49-F238E27FC236}">
                <a16:creationId xmlns:a16="http://schemas.microsoft.com/office/drawing/2014/main" id="{8342924E-3755-440C-A587-89DD991D83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9167" y="16316"/>
            <a:ext cx="3015258" cy="3015258"/>
          </a:xfrm>
          <a:prstGeom prst="rect">
            <a:avLst/>
          </a:prstGeom>
        </p:spPr>
      </p:pic>
      <p:sp>
        <p:nvSpPr>
          <p:cNvPr id="6" name="TextBox 5">
            <a:extLst>
              <a:ext uri="{FF2B5EF4-FFF2-40B4-BE49-F238E27FC236}">
                <a16:creationId xmlns:a16="http://schemas.microsoft.com/office/drawing/2014/main" id="{F7D33687-AF48-4656-A31C-75D26CD679EC}"/>
              </a:ext>
            </a:extLst>
          </p:cNvPr>
          <p:cNvSpPr txBox="1"/>
          <p:nvPr/>
        </p:nvSpPr>
        <p:spPr>
          <a:xfrm>
            <a:off x="1440310" y="6594529"/>
            <a:ext cx="5015307" cy="246221"/>
          </a:xfrm>
          <a:prstGeom prst="rect">
            <a:avLst/>
          </a:prstGeom>
          <a:noFill/>
        </p:spPr>
        <p:txBody>
          <a:bodyPr wrap="square" rtlCol="0">
            <a:spAutoFit/>
          </a:bodyPr>
          <a:lstStyle/>
          <a:p>
            <a:r>
              <a:rPr lang="en-US" sz="1000" dirty="0">
                <a:solidFill>
                  <a:schemeClr val="bg1"/>
                </a:solidFill>
                <a:latin typeface="Amnesty Trade Gothic Cn" panose="020B0506040303020004" pitchFamily="34" charset="0"/>
              </a:rPr>
              <a:t>© Amnesty International USA, 2018 – May not be distributed or reproduced without prior permission </a:t>
            </a:r>
          </a:p>
        </p:txBody>
      </p:sp>
    </p:spTree>
    <p:extLst>
      <p:ext uri="{BB962C8B-B14F-4D97-AF65-F5344CB8AC3E}">
        <p14:creationId xmlns:p14="http://schemas.microsoft.com/office/powerpoint/2010/main" val="4035593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02D74-7CAE-44F2-B637-1C99620641FE}"/>
              </a:ext>
            </a:extLst>
          </p:cNvPr>
          <p:cNvSpPr>
            <a:spLocks noGrp="1"/>
          </p:cNvSpPr>
          <p:nvPr>
            <p:ph type="title"/>
          </p:nvPr>
        </p:nvSpPr>
        <p:spPr>
          <a:xfrm>
            <a:off x="620087" y="629502"/>
            <a:ext cx="9672775" cy="1175443"/>
          </a:xfrm>
        </p:spPr>
        <p:txBody>
          <a:bodyPr>
            <a:noAutofit/>
          </a:bodyPr>
          <a:lstStyle/>
          <a:p>
            <a:r>
              <a:rPr lang="en-US" sz="6000" dirty="0">
                <a:solidFill>
                  <a:srgbClr val="FFED00"/>
                </a:solidFill>
                <a:latin typeface="Amnesty Trade Gothic Bold Condensed No 20" panose="020B0806040303020004" pitchFamily="34" charset="0"/>
              </a:rPr>
              <a:t>In conclusion,</a:t>
            </a:r>
          </a:p>
        </p:txBody>
      </p:sp>
      <p:sp>
        <p:nvSpPr>
          <p:cNvPr id="3" name="Content Placeholder 2">
            <a:extLst>
              <a:ext uri="{FF2B5EF4-FFF2-40B4-BE49-F238E27FC236}">
                <a16:creationId xmlns:a16="http://schemas.microsoft.com/office/drawing/2014/main" id="{5EDC725D-A89B-4B84-B252-F9A2DFCB6BBF}"/>
              </a:ext>
            </a:extLst>
          </p:cNvPr>
          <p:cNvSpPr>
            <a:spLocks noGrp="1"/>
          </p:cNvSpPr>
          <p:nvPr>
            <p:ph idx="1"/>
          </p:nvPr>
        </p:nvSpPr>
        <p:spPr>
          <a:xfrm>
            <a:off x="620087" y="1523945"/>
            <a:ext cx="9438313" cy="4789607"/>
          </a:xfrm>
        </p:spPr>
        <p:txBody>
          <a:bodyPr>
            <a:noAutofit/>
          </a:bodyPr>
          <a:lstStyle/>
          <a:p>
            <a:pPr>
              <a:spcBef>
                <a:spcPts val="1200"/>
              </a:spcBef>
              <a:spcAft>
                <a:spcPts val="1200"/>
              </a:spcAft>
            </a:pPr>
            <a:endParaRPr lang="en-US" sz="3600" b="1" dirty="0">
              <a:solidFill>
                <a:srgbClr val="FFFF00"/>
              </a:solidFill>
              <a:latin typeface="Amnesty Trade Gothic Bold Condensed No 20" panose="020B0806040303020004" pitchFamily="34" charset="0"/>
            </a:endParaRPr>
          </a:p>
          <a:p>
            <a:pPr>
              <a:spcBef>
                <a:spcPts val="1200"/>
              </a:spcBef>
              <a:spcAft>
                <a:spcPts val="1200"/>
              </a:spcAft>
            </a:pPr>
            <a:endParaRPr lang="en-US" sz="3600" b="1" dirty="0">
              <a:solidFill>
                <a:srgbClr val="FFED00"/>
              </a:solidFill>
              <a:latin typeface="Amnesty Trade Gothic Bold Condensed No 20" panose="020B0806040303020004" pitchFamily="34" charset="0"/>
            </a:endParaRPr>
          </a:p>
          <a:p>
            <a:r>
              <a:rPr lang="en-US" b="1" dirty="0">
                <a:solidFill>
                  <a:schemeClr val="bg1"/>
                </a:solidFill>
              </a:rPr>
              <a:t>Nobody is against sex trafficking more than sex workers. </a:t>
            </a:r>
            <a:endParaRPr lang="en-US" dirty="0">
              <a:solidFill>
                <a:schemeClr val="bg1"/>
              </a:solidFill>
            </a:endParaRPr>
          </a:p>
          <a:p>
            <a:r>
              <a:rPr lang="en-US" b="1" dirty="0">
                <a:solidFill>
                  <a:schemeClr val="bg1"/>
                </a:solidFill>
              </a:rPr>
              <a:t>Sex workers could be the best tool we have to fight  &amp; reduce trafficking.</a:t>
            </a:r>
            <a:endParaRPr lang="en-US" dirty="0">
              <a:solidFill>
                <a:schemeClr val="bg1"/>
              </a:solidFill>
            </a:endParaRPr>
          </a:p>
          <a:p>
            <a:pPr>
              <a:spcBef>
                <a:spcPts val="1200"/>
              </a:spcBef>
              <a:spcAft>
                <a:spcPts val="1200"/>
              </a:spcAft>
            </a:pPr>
            <a:endParaRPr lang="en-US" sz="3600" b="1" dirty="0">
              <a:solidFill>
                <a:schemeClr val="bg1"/>
              </a:solidFill>
              <a:latin typeface="Amnesty Trade Gothic Bold Condensed No 20" panose="020B0806040303020004" pitchFamily="34" charset="0"/>
            </a:endParaRPr>
          </a:p>
          <a:p>
            <a:pPr>
              <a:spcBef>
                <a:spcPts val="1200"/>
              </a:spcBef>
              <a:spcAft>
                <a:spcPts val="1200"/>
              </a:spcAft>
            </a:pPr>
            <a:endParaRPr lang="en-US" sz="3600" b="1" dirty="0">
              <a:solidFill>
                <a:srgbClr val="FFFF00"/>
              </a:solidFill>
              <a:latin typeface="Amnesty Trade Gothic Bold Condensed No 20" panose="020B0806040303020004" pitchFamily="34" charset="0"/>
            </a:endParaRPr>
          </a:p>
          <a:p>
            <a:pPr>
              <a:spcBef>
                <a:spcPts val="1200"/>
              </a:spcBef>
              <a:spcAft>
                <a:spcPts val="1200"/>
              </a:spcAft>
            </a:pPr>
            <a:endParaRPr lang="en-US" sz="3600" b="1" dirty="0">
              <a:solidFill>
                <a:srgbClr val="FFFF00"/>
              </a:solidFill>
              <a:latin typeface="Amnesty Trade Gothic Bold Condensed No 20" panose="020B0806040303020004" pitchFamily="34" charset="0"/>
            </a:endParaRPr>
          </a:p>
        </p:txBody>
      </p:sp>
      <p:pic>
        <p:nvPicPr>
          <p:cNvPr id="5" name="Picture 4">
            <a:extLst>
              <a:ext uri="{FF2B5EF4-FFF2-40B4-BE49-F238E27FC236}">
                <a16:creationId xmlns:a16="http://schemas.microsoft.com/office/drawing/2014/main" id="{8342924E-3755-440C-A587-89DD991D83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9167" y="16316"/>
            <a:ext cx="3015258" cy="3015258"/>
          </a:xfrm>
          <a:prstGeom prst="rect">
            <a:avLst/>
          </a:prstGeom>
        </p:spPr>
      </p:pic>
      <p:sp>
        <p:nvSpPr>
          <p:cNvPr id="6" name="TextBox 5">
            <a:extLst>
              <a:ext uri="{FF2B5EF4-FFF2-40B4-BE49-F238E27FC236}">
                <a16:creationId xmlns:a16="http://schemas.microsoft.com/office/drawing/2014/main" id="{F7D33687-AF48-4656-A31C-75D26CD679EC}"/>
              </a:ext>
            </a:extLst>
          </p:cNvPr>
          <p:cNvSpPr txBox="1"/>
          <p:nvPr/>
        </p:nvSpPr>
        <p:spPr>
          <a:xfrm>
            <a:off x="7589650" y="6600909"/>
            <a:ext cx="5015307" cy="246221"/>
          </a:xfrm>
          <a:prstGeom prst="rect">
            <a:avLst/>
          </a:prstGeom>
          <a:noFill/>
        </p:spPr>
        <p:txBody>
          <a:bodyPr wrap="square" rtlCol="0">
            <a:spAutoFit/>
          </a:bodyPr>
          <a:lstStyle/>
          <a:p>
            <a:r>
              <a:rPr lang="en-US" sz="1000" dirty="0">
                <a:solidFill>
                  <a:schemeClr val="bg1"/>
                </a:solidFill>
                <a:latin typeface="Amnesty Trade Gothic Cn" panose="020B0506040303020004" pitchFamily="34" charset="0"/>
              </a:rPr>
              <a:t>© Amnesty International USA, 2018 – May not be distributed or reproduced without prior permission </a:t>
            </a:r>
          </a:p>
        </p:txBody>
      </p:sp>
    </p:spTree>
    <p:extLst>
      <p:ext uri="{BB962C8B-B14F-4D97-AF65-F5344CB8AC3E}">
        <p14:creationId xmlns:p14="http://schemas.microsoft.com/office/powerpoint/2010/main" val="342554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02D74-7CAE-44F2-B637-1C99620641FE}"/>
              </a:ext>
            </a:extLst>
          </p:cNvPr>
          <p:cNvSpPr>
            <a:spLocks noGrp="1"/>
          </p:cNvSpPr>
          <p:nvPr>
            <p:ph type="title"/>
          </p:nvPr>
        </p:nvSpPr>
        <p:spPr>
          <a:xfrm>
            <a:off x="620087" y="629502"/>
            <a:ext cx="9672775" cy="1175443"/>
          </a:xfrm>
        </p:spPr>
        <p:txBody>
          <a:bodyPr>
            <a:noAutofit/>
          </a:bodyPr>
          <a:lstStyle/>
          <a:p>
            <a:r>
              <a:rPr lang="en-US" sz="6000" dirty="0">
                <a:solidFill>
                  <a:srgbClr val="FFED00"/>
                </a:solidFill>
                <a:latin typeface="Amnesty Trade Gothic Bold Condensed No 20" panose="020B0806040303020004" pitchFamily="34" charset="0"/>
              </a:rPr>
              <a:t>Q&amp;A</a:t>
            </a:r>
            <a:br>
              <a:rPr lang="en-US" sz="6000" b="1" dirty="0">
                <a:solidFill>
                  <a:srgbClr val="FFFF00"/>
                </a:solidFill>
                <a:latin typeface="Amnesty Trade Gothic Bold Condensed No 20" panose="020B0806040303020004" pitchFamily="34" charset="0"/>
              </a:rPr>
            </a:br>
            <a:endParaRPr lang="en-US" sz="6000" dirty="0">
              <a:solidFill>
                <a:srgbClr val="FFED00"/>
              </a:solidFill>
              <a:latin typeface="Amnesty Trade Gothic Bold Condensed No 20" panose="020B0806040303020004" pitchFamily="34" charset="0"/>
            </a:endParaRPr>
          </a:p>
        </p:txBody>
      </p:sp>
      <p:sp>
        <p:nvSpPr>
          <p:cNvPr id="3" name="Content Placeholder 2">
            <a:extLst>
              <a:ext uri="{FF2B5EF4-FFF2-40B4-BE49-F238E27FC236}">
                <a16:creationId xmlns:a16="http://schemas.microsoft.com/office/drawing/2014/main" id="{5EDC725D-A89B-4B84-B252-F9A2DFCB6BBF}"/>
              </a:ext>
            </a:extLst>
          </p:cNvPr>
          <p:cNvSpPr>
            <a:spLocks noGrp="1"/>
          </p:cNvSpPr>
          <p:nvPr>
            <p:ph idx="1"/>
          </p:nvPr>
        </p:nvSpPr>
        <p:spPr>
          <a:xfrm>
            <a:off x="620087" y="1804945"/>
            <a:ext cx="9438313" cy="4789607"/>
          </a:xfrm>
        </p:spPr>
        <p:txBody>
          <a:bodyPr>
            <a:noAutofit/>
          </a:bodyPr>
          <a:lstStyle/>
          <a:p>
            <a:pPr marL="0" indent="0">
              <a:spcBef>
                <a:spcPts val="1200"/>
              </a:spcBef>
              <a:spcAft>
                <a:spcPts val="1200"/>
              </a:spcAft>
              <a:buNone/>
            </a:pPr>
            <a:r>
              <a:rPr lang="en-US" sz="4800" b="1" dirty="0">
                <a:solidFill>
                  <a:srgbClr val="FFFF00"/>
                </a:solidFill>
                <a:latin typeface="Amnesty Trade Gothic Bold Condensed No 20" panose="020B0806040303020004" pitchFamily="34" charset="0"/>
              </a:rPr>
              <a:t>Questions?</a:t>
            </a:r>
          </a:p>
          <a:p>
            <a:pPr marL="0" indent="0">
              <a:spcBef>
                <a:spcPts val="1200"/>
              </a:spcBef>
              <a:spcAft>
                <a:spcPts val="1200"/>
              </a:spcAft>
              <a:buNone/>
            </a:pPr>
            <a:endParaRPr lang="en-US" sz="4800" b="1" dirty="0">
              <a:solidFill>
                <a:srgbClr val="FFFF00"/>
              </a:solidFill>
              <a:latin typeface="Amnesty Trade Gothic Bold Condensed No 20" panose="020B0806040303020004" pitchFamily="34" charset="0"/>
            </a:endParaRPr>
          </a:p>
          <a:p>
            <a:pPr marL="0" indent="0">
              <a:spcBef>
                <a:spcPts val="1200"/>
              </a:spcBef>
              <a:spcAft>
                <a:spcPts val="1200"/>
              </a:spcAft>
              <a:buNone/>
            </a:pPr>
            <a:r>
              <a:rPr lang="en-US" sz="4800" b="1" dirty="0">
                <a:solidFill>
                  <a:srgbClr val="FFFF00"/>
                </a:solidFill>
                <a:latin typeface="Amnesty Trade Gothic Bold Condensed No 20" panose="020B0806040303020004" pitchFamily="34" charset="0"/>
              </a:rPr>
              <a:t>How can we best advocate for sex workers in AIUSA and our local groups?</a:t>
            </a:r>
          </a:p>
        </p:txBody>
      </p:sp>
      <p:pic>
        <p:nvPicPr>
          <p:cNvPr id="5" name="Picture 4">
            <a:extLst>
              <a:ext uri="{FF2B5EF4-FFF2-40B4-BE49-F238E27FC236}">
                <a16:creationId xmlns:a16="http://schemas.microsoft.com/office/drawing/2014/main" id="{8342924E-3755-440C-A587-89DD991D83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9167" y="16316"/>
            <a:ext cx="3015258" cy="3015258"/>
          </a:xfrm>
          <a:prstGeom prst="rect">
            <a:avLst/>
          </a:prstGeom>
        </p:spPr>
      </p:pic>
      <p:sp>
        <p:nvSpPr>
          <p:cNvPr id="6" name="TextBox 5">
            <a:extLst>
              <a:ext uri="{FF2B5EF4-FFF2-40B4-BE49-F238E27FC236}">
                <a16:creationId xmlns:a16="http://schemas.microsoft.com/office/drawing/2014/main" id="{F7D33687-AF48-4656-A31C-75D26CD679EC}"/>
              </a:ext>
            </a:extLst>
          </p:cNvPr>
          <p:cNvSpPr txBox="1"/>
          <p:nvPr/>
        </p:nvSpPr>
        <p:spPr>
          <a:xfrm>
            <a:off x="7589650" y="6600909"/>
            <a:ext cx="5015307" cy="246221"/>
          </a:xfrm>
          <a:prstGeom prst="rect">
            <a:avLst/>
          </a:prstGeom>
          <a:noFill/>
        </p:spPr>
        <p:txBody>
          <a:bodyPr wrap="square" rtlCol="0">
            <a:spAutoFit/>
          </a:bodyPr>
          <a:lstStyle/>
          <a:p>
            <a:r>
              <a:rPr lang="en-US" sz="1000" dirty="0">
                <a:solidFill>
                  <a:schemeClr val="bg1"/>
                </a:solidFill>
                <a:latin typeface="Amnesty Trade Gothic Cn" panose="020B0506040303020004" pitchFamily="34" charset="0"/>
              </a:rPr>
              <a:t>© Amnesty International USA, 2018 – May not be distributed or reproduced without prior permission </a:t>
            </a:r>
          </a:p>
        </p:txBody>
      </p:sp>
    </p:spTree>
    <p:extLst>
      <p:ext uri="{BB962C8B-B14F-4D97-AF65-F5344CB8AC3E}">
        <p14:creationId xmlns:p14="http://schemas.microsoft.com/office/powerpoint/2010/main" val="2584011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02D74-7CAE-44F2-B637-1C99620641FE}"/>
              </a:ext>
            </a:extLst>
          </p:cNvPr>
          <p:cNvSpPr>
            <a:spLocks noGrp="1"/>
          </p:cNvSpPr>
          <p:nvPr>
            <p:ph type="title"/>
          </p:nvPr>
        </p:nvSpPr>
        <p:spPr>
          <a:xfrm>
            <a:off x="620087" y="827528"/>
            <a:ext cx="8322577" cy="1175443"/>
          </a:xfrm>
        </p:spPr>
        <p:txBody>
          <a:bodyPr>
            <a:noAutofit/>
          </a:bodyPr>
          <a:lstStyle/>
          <a:p>
            <a:r>
              <a:rPr lang="en-US" sz="6000" dirty="0">
                <a:solidFill>
                  <a:schemeClr val="bg1"/>
                </a:solidFill>
                <a:latin typeface="Amnesty Trade Gothic Bold Condensed No 20" panose="020B0806040303020004" pitchFamily="34" charset="0"/>
              </a:rPr>
              <a:t>Overview</a:t>
            </a:r>
            <a:endParaRPr lang="en-US" sz="6000" dirty="0">
              <a:solidFill>
                <a:srgbClr val="FFFF00"/>
              </a:solidFill>
              <a:latin typeface="Amnesty Trade Gothic Bold Condensed No 20" panose="020B0806040303020004" pitchFamily="34" charset="0"/>
            </a:endParaRPr>
          </a:p>
        </p:txBody>
      </p:sp>
      <p:sp>
        <p:nvSpPr>
          <p:cNvPr id="3" name="Content Placeholder 2">
            <a:extLst>
              <a:ext uri="{FF2B5EF4-FFF2-40B4-BE49-F238E27FC236}">
                <a16:creationId xmlns:a16="http://schemas.microsoft.com/office/drawing/2014/main" id="{5EDC725D-A89B-4B84-B252-F9A2DFCB6BBF}"/>
              </a:ext>
            </a:extLst>
          </p:cNvPr>
          <p:cNvSpPr>
            <a:spLocks noGrp="1"/>
          </p:cNvSpPr>
          <p:nvPr>
            <p:ph idx="1"/>
          </p:nvPr>
        </p:nvSpPr>
        <p:spPr>
          <a:xfrm>
            <a:off x="1534487" y="2002971"/>
            <a:ext cx="8915799" cy="4163367"/>
          </a:xfrm>
        </p:spPr>
        <p:txBody>
          <a:bodyPr>
            <a:noAutofit/>
          </a:bodyPr>
          <a:lstStyle/>
          <a:p>
            <a:pPr marL="742950" indent="-742950" algn="just">
              <a:buFont typeface="+mj-lt"/>
              <a:buAutoNum type="arabicPeriod"/>
            </a:pPr>
            <a:r>
              <a:rPr lang="en-US" sz="3600" b="1" dirty="0">
                <a:solidFill>
                  <a:srgbClr val="FFFF00"/>
                </a:solidFill>
                <a:latin typeface="Amnesty Trade Gothic Bold Condensed No 20" panose="020B0806040303020004" pitchFamily="34" charset="0"/>
              </a:rPr>
              <a:t>Amnesty’s position</a:t>
            </a:r>
          </a:p>
          <a:p>
            <a:pPr marL="742950" indent="-742950" algn="just">
              <a:buFont typeface="+mj-lt"/>
              <a:buAutoNum type="arabicPeriod"/>
            </a:pPr>
            <a:r>
              <a:rPr lang="en-US" sz="3600" b="1" dirty="0">
                <a:solidFill>
                  <a:srgbClr val="FFFF00"/>
                </a:solidFill>
                <a:latin typeface="Amnesty Trade Gothic Bold Condensed No 20" panose="020B0806040303020004" pitchFamily="34" charset="0"/>
              </a:rPr>
              <a:t>Types of Decriminalization</a:t>
            </a:r>
          </a:p>
          <a:p>
            <a:pPr marL="742950" indent="-742950" algn="just">
              <a:buFont typeface="+mj-lt"/>
              <a:buAutoNum type="arabicPeriod"/>
            </a:pPr>
            <a:r>
              <a:rPr lang="en-US" sz="3600" b="1" dirty="0">
                <a:solidFill>
                  <a:srgbClr val="FFFF00"/>
                </a:solidFill>
                <a:latin typeface="Amnesty Trade Gothic Bold Condensed No 20" panose="020B0806040303020004" pitchFamily="34" charset="0"/>
              </a:rPr>
              <a:t>SESTA-FOSTA</a:t>
            </a:r>
          </a:p>
          <a:p>
            <a:pPr marL="742950" indent="-742950" algn="just">
              <a:buFont typeface="+mj-lt"/>
              <a:buAutoNum type="arabicPeriod"/>
            </a:pPr>
            <a:r>
              <a:rPr lang="en-US" sz="3600" b="1" dirty="0">
                <a:solidFill>
                  <a:srgbClr val="FFFF00"/>
                </a:solidFill>
                <a:latin typeface="Amnesty Trade Gothic Bold Condensed No 20" panose="020B0806040303020004" pitchFamily="34" charset="0"/>
              </a:rPr>
              <a:t>Sex workers in RI</a:t>
            </a:r>
          </a:p>
          <a:p>
            <a:pPr marL="742950" indent="-742950" algn="just">
              <a:buFont typeface="+mj-lt"/>
              <a:buAutoNum type="arabicPeriod"/>
            </a:pPr>
            <a:r>
              <a:rPr lang="en-US" sz="3600" b="1" dirty="0">
                <a:solidFill>
                  <a:srgbClr val="FFFF00"/>
                </a:solidFill>
                <a:latin typeface="Amnesty Trade Gothic Bold Condensed No 20" panose="020B0806040303020004" pitchFamily="34" charset="0"/>
              </a:rPr>
              <a:t>Sex workers in the US</a:t>
            </a:r>
          </a:p>
          <a:p>
            <a:pPr marL="742950" indent="-742950" algn="just">
              <a:buFont typeface="+mj-lt"/>
              <a:buAutoNum type="arabicPeriod"/>
            </a:pPr>
            <a:r>
              <a:rPr lang="en-US" sz="3600" b="1" dirty="0">
                <a:solidFill>
                  <a:srgbClr val="FFFF00"/>
                </a:solidFill>
                <a:latin typeface="Amnesty Trade Gothic Bold Condensed No 20" panose="020B0806040303020004" pitchFamily="34" charset="0"/>
              </a:rPr>
              <a:t>Next steps</a:t>
            </a:r>
          </a:p>
        </p:txBody>
      </p:sp>
      <p:pic>
        <p:nvPicPr>
          <p:cNvPr id="5" name="Picture 4">
            <a:extLst>
              <a:ext uri="{FF2B5EF4-FFF2-40B4-BE49-F238E27FC236}">
                <a16:creationId xmlns:a16="http://schemas.microsoft.com/office/drawing/2014/main" id="{8342924E-3755-440C-A587-89DD991D83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9167" y="16316"/>
            <a:ext cx="3015258" cy="3015258"/>
          </a:xfrm>
          <a:prstGeom prst="rect">
            <a:avLst/>
          </a:prstGeom>
        </p:spPr>
      </p:pic>
      <p:sp>
        <p:nvSpPr>
          <p:cNvPr id="6" name="TextBox 5">
            <a:extLst>
              <a:ext uri="{FF2B5EF4-FFF2-40B4-BE49-F238E27FC236}">
                <a16:creationId xmlns:a16="http://schemas.microsoft.com/office/drawing/2014/main" id="{80D9AFC2-DC29-457E-BA2C-3436AB3A8744}"/>
              </a:ext>
            </a:extLst>
          </p:cNvPr>
          <p:cNvSpPr txBox="1"/>
          <p:nvPr/>
        </p:nvSpPr>
        <p:spPr>
          <a:xfrm>
            <a:off x="7589650" y="6600909"/>
            <a:ext cx="5015307" cy="246221"/>
          </a:xfrm>
          <a:prstGeom prst="rect">
            <a:avLst/>
          </a:prstGeom>
          <a:noFill/>
        </p:spPr>
        <p:txBody>
          <a:bodyPr wrap="square" rtlCol="0">
            <a:spAutoFit/>
          </a:bodyPr>
          <a:lstStyle/>
          <a:p>
            <a:r>
              <a:rPr lang="en-US" sz="1000" dirty="0">
                <a:solidFill>
                  <a:schemeClr val="bg1"/>
                </a:solidFill>
                <a:latin typeface="Amnesty Trade Gothic Cn" panose="020B0506040303020004" pitchFamily="34" charset="0"/>
              </a:rPr>
              <a:t>© Amnesty International USA, 2018 – May not be distributed or reproduced without prior permission </a:t>
            </a:r>
          </a:p>
        </p:txBody>
      </p:sp>
      <p:pic>
        <p:nvPicPr>
          <p:cNvPr id="7" name="Graphic 6" descr="Checklist">
            <a:extLst>
              <a:ext uri="{FF2B5EF4-FFF2-40B4-BE49-F238E27FC236}">
                <a16:creationId xmlns:a16="http://schemas.microsoft.com/office/drawing/2014/main" id="{2A9693A6-22AC-43C7-9E05-172A0E2C01F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16597" y="2512751"/>
            <a:ext cx="2600506" cy="2600506"/>
          </a:xfrm>
          <a:prstGeom prst="rect">
            <a:avLst/>
          </a:prstGeom>
        </p:spPr>
      </p:pic>
    </p:spTree>
    <p:extLst>
      <p:ext uri="{BB962C8B-B14F-4D97-AF65-F5344CB8AC3E}">
        <p14:creationId xmlns:p14="http://schemas.microsoft.com/office/powerpoint/2010/main" val="20556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02D74-7CAE-44F2-B637-1C99620641FE}"/>
              </a:ext>
            </a:extLst>
          </p:cNvPr>
          <p:cNvSpPr>
            <a:spLocks noGrp="1"/>
          </p:cNvSpPr>
          <p:nvPr>
            <p:ph type="title"/>
          </p:nvPr>
        </p:nvSpPr>
        <p:spPr>
          <a:xfrm>
            <a:off x="620087" y="827528"/>
            <a:ext cx="8322577" cy="1175443"/>
          </a:xfrm>
        </p:spPr>
        <p:txBody>
          <a:bodyPr>
            <a:noAutofit/>
          </a:bodyPr>
          <a:lstStyle/>
          <a:p>
            <a:r>
              <a:rPr lang="en-US" sz="6000" dirty="0">
                <a:solidFill>
                  <a:schemeClr val="bg1"/>
                </a:solidFill>
                <a:latin typeface="Amnesty Trade Gothic Bold Condensed No 20" panose="020B0806040303020004" pitchFamily="34" charset="0"/>
              </a:rPr>
              <a:t>Objectives</a:t>
            </a:r>
            <a:endParaRPr lang="en-US" sz="6000" dirty="0">
              <a:solidFill>
                <a:srgbClr val="FFFF00"/>
              </a:solidFill>
              <a:latin typeface="Amnesty Trade Gothic Bold Condensed No 20" panose="020B0806040303020004" pitchFamily="34" charset="0"/>
            </a:endParaRPr>
          </a:p>
        </p:txBody>
      </p:sp>
      <p:sp>
        <p:nvSpPr>
          <p:cNvPr id="3" name="Content Placeholder 2">
            <a:extLst>
              <a:ext uri="{FF2B5EF4-FFF2-40B4-BE49-F238E27FC236}">
                <a16:creationId xmlns:a16="http://schemas.microsoft.com/office/drawing/2014/main" id="{5EDC725D-A89B-4B84-B252-F9A2DFCB6BBF}"/>
              </a:ext>
            </a:extLst>
          </p:cNvPr>
          <p:cNvSpPr>
            <a:spLocks noGrp="1"/>
          </p:cNvSpPr>
          <p:nvPr>
            <p:ph idx="1"/>
          </p:nvPr>
        </p:nvSpPr>
        <p:spPr>
          <a:xfrm>
            <a:off x="293515" y="2220256"/>
            <a:ext cx="10178542" cy="4163367"/>
          </a:xfrm>
        </p:spPr>
        <p:txBody>
          <a:bodyPr>
            <a:noAutofit/>
          </a:bodyPr>
          <a:lstStyle/>
          <a:p>
            <a:pPr algn="just">
              <a:lnSpc>
                <a:spcPct val="100000"/>
              </a:lnSpc>
            </a:pPr>
            <a:r>
              <a:rPr lang="en-US" sz="3200" dirty="0">
                <a:solidFill>
                  <a:srgbClr val="FFFF00"/>
                </a:solidFill>
                <a:latin typeface="Amnesty Trade Gothic Bold Condensed No 20" panose="020B0806040303020004" pitchFamily="34" charset="0"/>
              </a:rPr>
              <a:t>Understand the position of Amnesty</a:t>
            </a:r>
          </a:p>
          <a:p>
            <a:pPr>
              <a:lnSpc>
                <a:spcPct val="100000"/>
              </a:lnSpc>
            </a:pPr>
            <a:r>
              <a:rPr lang="en-US" sz="3200" dirty="0">
                <a:solidFill>
                  <a:srgbClr val="FFFF00"/>
                </a:solidFill>
                <a:latin typeface="Amnesty Trade Gothic Bold Condensed No 20" panose="020B0806040303020004" pitchFamily="34" charset="0"/>
              </a:rPr>
              <a:t>Move forward on advocating for  the health and safety of sex workers, especially decriminalization</a:t>
            </a:r>
          </a:p>
          <a:p>
            <a:pPr marL="0" indent="0" algn="just">
              <a:buNone/>
            </a:pPr>
            <a:endParaRPr lang="en-US" sz="2500" b="1" i="1" dirty="0">
              <a:solidFill>
                <a:srgbClr val="FFFF00"/>
              </a:solidFill>
              <a:latin typeface="Amnesty Trade Gothic Bold Condensed No 20" panose="020B0806040303020004" pitchFamily="34" charset="0"/>
            </a:endParaRPr>
          </a:p>
        </p:txBody>
      </p:sp>
      <p:pic>
        <p:nvPicPr>
          <p:cNvPr id="5" name="Picture 4">
            <a:extLst>
              <a:ext uri="{FF2B5EF4-FFF2-40B4-BE49-F238E27FC236}">
                <a16:creationId xmlns:a16="http://schemas.microsoft.com/office/drawing/2014/main" id="{8342924E-3755-440C-A587-89DD991D83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9167" y="16316"/>
            <a:ext cx="3015258" cy="3015258"/>
          </a:xfrm>
          <a:prstGeom prst="rect">
            <a:avLst/>
          </a:prstGeom>
        </p:spPr>
      </p:pic>
      <p:sp>
        <p:nvSpPr>
          <p:cNvPr id="6" name="TextBox 5">
            <a:extLst>
              <a:ext uri="{FF2B5EF4-FFF2-40B4-BE49-F238E27FC236}">
                <a16:creationId xmlns:a16="http://schemas.microsoft.com/office/drawing/2014/main" id="{80D9AFC2-DC29-457E-BA2C-3436AB3A8744}"/>
              </a:ext>
            </a:extLst>
          </p:cNvPr>
          <p:cNvSpPr txBox="1"/>
          <p:nvPr/>
        </p:nvSpPr>
        <p:spPr>
          <a:xfrm>
            <a:off x="7589650" y="6600909"/>
            <a:ext cx="5015307" cy="246221"/>
          </a:xfrm>
          <a:prstGeom prst="rect">
            <a:avLst/>
          </a:prstGeom>
          <a:noFill/>
        </p:spPr>
        <p:txBody>
          <a:bodyPr wrap="square" rtlCol="0">
            <a:spAutoFit/>
          </a:bodyPr>
          <a:lstStyle/>
          <a:p>
            <a:r>
              <a:rPr lang="en-US" sz="1000" dirty="0">
                <a:solidFill>
                  <a:schemeClr val="bg1"/>
                </a:solidFill>
                <a:latin typeface="Amnesty Trade Gothic Cn" panose="020B0506040303020004" pitchFamily="34" charset="0"/>
              </a:rPr>
              <a:t>© Amnesty International USA, 2018 – May not be distributed or reproduced without prior permission </a:t>
            </a:r>
          </a:p>
        </p:txBody>
      </p:sp>
    </p:spTree>
    <p:extLst>
      <p:ext uri="{BB962C8B-B14F-4D97-AF65-F5344CB8AC3E}">
        <p14:creationId xmlns:p14="http://schemas.microsoft.com/office/powerpoint/2010/main" val="82106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02D74-7CAE-44F2-B637-1C99620641FE}"/>
              </a:ext>
            </a:extLst>
          </p:cNvPr>
          <p:cNvSpPr>
            <a:spLocks noGrp="1"/>
          </p:cNvSpPr>
          <p:nvPr>
            <p:ph type="title"/>
          </p:nvPr>
        </p:nvSpPr>
        <p:spPr>
          <a:xfrm>
            <a:off x="620087" y="629502"/>
            <a:ext cx="9672775" cy="1175443"/>
          </a:xfrm>
        </p:spPr>
        <p:txBody>
          <a:bodyPr>
            <a:noAutofit/>
          </a:bodyPr>
          <a:lstStyle/>
          <a:p>
            <a:r>
              <a:rPr lang="en-US" sz="6000" dirty="0">
                <a:solidFill>
                  <a:schemeClr val="bg1"/>
                </a:solidFill>
                <a:latin typeface="Amnesty Trade Gothic Bold Condensed No 20" panose="020B0806040303020004" pitchFamily="34" charset="0"/>
              </a:rPr>
              <a:t>Amnesty’s Position on Decriminalization</a:t>
            </a:r>
            <a:endParaRPr lang="en-US" sz="6000" dirty="0">
              <a:solidFill>
                <a:srgbClr val="FFED00"/>
              </a:solidFill>
              <a:latin typeface="Amnesty Trade Gothic Bold Condensed No 20" panose="020B0806040303020004" pitchFamily="34" charset="0"/>
            </a:endParaRPr>
          </a:p>
        </p:txBody>
      </p:sp>
      <p:sp>
        <p:nvSpPr>
          <p:cNvPr id="3" name="Content Placeholder 2">
            <a:extLst>
              <a:ext uri="{FF2B5EF4-FFF2-40B4-BE49-F238E27FC236}">
                <a16:creationId xmlns:a16="http://schemas.microsoft.com/office/drawing/2014/main" id="{5EDC725D-A89B-4B84-B252-F9A2DFCB6BBF}"/>
              </a:ext>
            </a:extLst>
          </p:cNvPr>
          <p:cNvSpPr>
            <a:spLocks noGrp="1"/>
          </p:cNvSpPr>
          <p:nvPr>
            <p:ph idx="1"/>
          </p:nvPr>
        </p:nvSpPr>
        <p:spPr>
          <a:xfrm>
            <a:off x="620087" y="2387442"/>
            <a:ext cx="8066713" cy="4201886"/>
          </a:xfrm>
        </p:spPr>
        <p:txBody>
          <a:bodyPr>
            <a:noAutofit/>
          </a:bodyPr>
          <a:lstStyle/>
          <a:p>
            <a:pPr>
              <a:spcBef>
                <a:spcPts val="1200"/>
              </a:spcBef>
              <a:spcAft>
                <a:spcPts val="1200"/>
              </a:spcAft>
            </a:pPr>
            <a:r>
              <a:rPr lang="en-US" sz="3600" b="1" dirty="0">
                <a:solidFill>
                  <a:srgbClr val="FFFF00"/>
                </a:solidFill>
                <a:latin typeface="Amnesty Trade Gothic Bold Condensed No 20" panose="020B0806040303020004" pitchFamily="34" charset="0"/>
              </a:rPr>
              <a:t>Policy statement </a:t>
            </a:r>
            <a:r>
              <a:rPr lang="en-US" sz="3600" b="1" dirty="0">
                <a:solidFill>
                  <a:srgbClr val="FFFF00"/>
                </a:solidFill>
                <a:latin typeface="Amnesty Trade Gothic Bold Condensed No 20" panose="020B0806040303020004" pitchFamily="34" charset="0"/>
                <a:sym typeface="Wingdings" pitchFamily="2" charset="2"/>
              </a:rPr>
              <a:t> </a:t>
            </a:r>
          </a:p>
          <a:p>
            <a:pPr lvl="1">
              <a:spcBef>
                <a:spcPts val="1200"/>
              </a:spcBef>
              <a:spcAft>
                <a:spcPts val="1200"/>
              </a:spcAft>
            </a:pPr>
            <a:r>
              <a:rPr lang="en-US" sz="3200" b="1" dirty="0">
                <a:solidFill>
                  <a:schemeClr val="bg1"/>
                </a:solidFill>
                <a:latin typeface="Amnesty Trade Gothic Bold Condensed No 20" panose="020B0806040303020004" pitchFamily="34" charset="0"/>
                <a:sym typeface="Wingdings" pitchFamily="2" charset="2"/>
              </a:rPr>
              <a:t>Product of a lengthy consultation with local groups, national sections, IS and at regional conferences, national meetings, and ICMs (2015, 2017)</a:t>
            </a:r>
            <a:endParaRPr lang="en-US" sz="3200" b="1" dirty="0">
              <a:solidFill>
                <a:schemeClr val="bg1"/>
              </a:solidFill>
              <a:latin typeface="Amnesty Trade Gothic Bold Condensed No 20" panose="020B0806040303020004" pitchFamily="34" charset="0"/>
            </a:endParaRPr>
          </a:p>
          <a:p>
            <a:pPr>
              <a:spcBef>
                <a:spcPts val="1200"/>
              </a:spcBef>
              <a:spcAft>
                <a:spcPts val="1200"/>
              </a:spcAft>
            </a:pPr>
            <a:r>
              <a:rPr lang="en-US" sz="3600" b="1" dirty="0">
                <a:solidFill>
                  <a:srgbClr val="FFFF00"/>
                </a:solidFill>
                <a:latin typeface="Amnesty Trade Gothic Bold Condensed No 20" panose="020B0806040303020004" pitchFamily="34" charset="0"/>
              </a:rPr>
              <a:t>Joined WHO, UNAIDS, Human Rights Watch, Anti-Slavery International and others.</a:t>
            </a:r>
          </a:p>
        </p:txBody>
      </p:sp>
      <p:pic>
        <p:nvPicPr>
          <p:cNvPr id="5" name="Picture 4">
            <a:extLst>
              <a:ext uri="{FF2B5EF4-FFF2-40B4-BE49-F238E27FC236}">
                <a16:creationId xmlns:a16="http://schemas.microsoft.com/office/drawing/2014/main" id="{8342924E-3755-440C-A587-89DD991D83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9167" y="16316"/>
            <a:ext cx="3015258" cy="3015258"/>
          </a:xfrm>
          <a:prstGeom prst="rect">
            <a:avLst/>
          </a:prstGeom>
        </p:spPr>
      </p:pic>
      <p:sp>
        <p:nvSpPr>
          <p:cNvPr id="6" name="TextBox 5">
            <a:extLst>
              <a:ext uri="{FF2B5EF4-FFF2-40B4-BE49-F238E27FC236}">
                <a16:creationId xmlns:a16="http://schemas.microsoft.com/office/drawing/2014/main" id="{F7D33687-AF48-4656-A31C-75D26CD679EC}"/>
              </a:ext>
            </a:extLst>
          </p:cNvPr>
          <p:cNvSpPr txBox="1"/>
          <p:nvPr/>
        </p:nvSpPr>
        <p:spPr>
          <a:xfrm>
            <a:off x="7589650" y="6600909"/>
            <a:ext cx="5015307" cy="246221"/>
          </a:xfrm>
          <a:prstGeom prst="rect">
            <a:avLst/>
          </a:prstGeom>
          <a:noFill/>
        </p:spPr>
        <p:txBody>
          <a:bodyPr wrap="square" rtlCol="0">
            <a:spAutoFit/>
          </a:bodyPr>
          <a:lstStyle/>
          <a:p>
            <a:r>
              <a:rPr lang="en-US" sz="1000" dirty="0">
                <a:solidFill>
                  <a:schemeClr val="bg1"/>
                </a:solidFill>
                <a:latin typeface="Amnesty Trade Gothic Cn" panose="020B0506040303020004" pitchFamily="34" charset="0"/>
              </a:rPr>
              <a:t>© Amnesty International USA, 2018 – May not be distributed or reproduced without prior permission </a:t>
            </a:r>
          </a:p>
        </p:txBody>
      </p:sp>
    </p:spTree>
    <p:extLst>
      <p:ext uri="{BB962C8B-B14F-4D97-AF65-F5344CB8AC3E}">
        <p14:creationId xmlns:p14="http://schemas.microsoft.com/office/powerpoint/2010/main" val="124152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02D74-7CAE-44F2-B637-1C99620641FE}"/>
              </a:ext>
            </a:extLst>
          </p:cNvPr>
          <p:cNvSpPr>
            <a:spLocks noGrp="1"/>
          </p:cNvSpPr>
          <p:nvPr>
            <p:ph type="title"/>
          </p:nvPr>
        </p:nvSpPr>
        <p:spPr>
          <a:xfrm>
            <a:off x="620087" y="827528"/>
            <a:ext cx="8322577" cy="1175443"/>
          </a:xfrm>
        </p:spPr>
        <p:txBody>
          <a:bodyPr>
            <a:noAutofit/>
          </a:bodyPr>
          <a:lstStyle/>
          <a:p>
            <a:r>
              <a:rPr lang="en-US" sz="5400" dirty="0">
                <a:solidFill>
                  <a:schemeClr val="bg1"/>
                </a:solidFill>
                <a:latin typeface="Amnesty Trade Gothic Bold Condensed No 20" panose="020B0806040303020004" pitchFamily="34" charset="0"/>
              </a:rPr>
              <a:t>Types of Decriminalization</a:t>
            </a:r>
            <a:endParaRPr lang="en-US" sz="5400" dirty="0">
              <a:solidFill>
                <a:srgbClr val="FFED00"/>
              </a:solidFill>
              <a:latin typeface="Amnesty Trade Gothic Bold Condensed No 20" panose="020B0806040303020004" pitchFamily="34" charset="0"/>
            </a:endParaRPr>
          </a:p>
        </p:txBody>
      </p:sp>
      <p:sp>
        <p:nvSpPr>
          <p:cNvPr id="3" name="Content Placeholder 2">
            <a:extLst>
              <a:ext uri="{FF2B5EF4-FFF2-40B4-BE49-F238E27FC236}">
                <a16:creationId xmlns:a16="http://schemas.microsoft.com/office/drawing/2014/main" id="{5EDC725D-A89B-4B84-B252-F9A2DFCB6BBF}"/>
              </a:ext>
            </a:extLst>
          </p:cNvPr>
          <p:cNvSpPr>
            <a:spLocks noGrp="1"/>
          </p:cNvSpPr>
          <p:nvPr>
            <p:ph idx="1"/>
          </p:nvPr>
        </p:nvSpPr>
        <p:spPr>
          <a:xfrm>
            <a:off x="620087" y="2489918"/>
            <a:ext cx="8915799" cy="3624044"/>
          </a:xfrm>
        </p:spPr>
        <p:txBody>
          <a:bodyPr>
            <a:noAutofit/>
          </a:bodyPr>
          <a:lstStyle/>
          <a:p>
            <a:pPr algn="just"/>
            <a:r>
              <a:rPr lang="en-US" sz="3600" dirty="0">
                <a:solidFill>
                  <a:srgbClr val="FFFF00"/>
                </a:solidFill>
                <a:latin typeface="Amnesty Trade Gothic Bold Condensed No 20" panose="020B0806040303020004" pitchFamily="34" charset="0"/>
              </a:rPr>
              <a:t>Nordic Model of partial decriminalization</a:t>
            </a:r>
          </a:p>
          <a:p>
            <a:pPr lvl="1" algn="just"/>
            <a:r>
              <a:rPr lang="en-US" sz="3200" dirty="0">
                <a:solidFill>
                  <a:schemeClr val="bg1"/>
                </a:solidFill>
                <a:latin typeface="Amnesty Trade Gothic Bold Condensed No 20" panose="020B0806040303020004" pitchFamily="34" charset="0"/>
              </a:rPr>
              <a:t>Decriminalization for sex workers</a:t>
            </a:r>
          </a:p>
          <a:p>
            <a:pPr lvl="1" algn="just"/>
            <a:r>
              <a:rPr lang="en-US" sz="3200" dirty="0">
                <a:solidFill>
                  <a:schemeClr val="bg1"/>
                </a:solidFill>
                <a:latin typeface="Amnesty Trade Gothic Bold Condensed No 20" panose="020B0806040303020004" pitchFamily="34" charset="0"/>
              </a:rPr>
              <a:t>Criminal penalties for clients, pimps, etc.</a:t>
            </a:r>
          </a:p>
          <a:p>
            <a:r>
              <a:rPr lang="en-US" sz="3600" dirty="0">
                <a:solidFill>
                  <a:srgbClr val="FFFF00"/>
                </a:solidFill>
                <a:latin typeface="Amnesty Trade Gothic Bold Condensed No 20" panose="020B0806040303020004" pitchFamily="34" charset="0"/>
              </a:rPr>
              <a:t>New Zealand Model of complete decriminalization</a:t>
            </a:r>
          </a:p>
          <a:p>
            <a:pPr lvl="1"/>
            <a:r>
              <a:rPr lang="en-US" sz="3200" dirty="0">
                <a:solidFill>
                  <a:schemeClr val="bg1"/>
                </a:solidFill>
                <a:latin typeface="Amnesty Trade Gothic Bold Condensed No 20" panose="020B0806040303020004" pitchFamily="34" charset="0"/>
              </a:rPr>
              <a:t>Decriminalization for everyone who may benefit from the sex industry.</a:t>
            </a:r>
          </a:p>
        </p:txBody>
      </p:sp>
      <p:pic>
        <p:nvPicPr>
          <p:cNvPr id="5" name="Picture 4">
            <a:extLst>
              <a:ext uri="{FF2B5EF4-FFF2-40B4-BE49-F238E27FC236}">
                <a16:creationId xmlns:a16="http://schemas.microsoft.com/office/drawing/2014/main" id="{8342924E-3755-440C-A587-89DD991D83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9167" y="16316"/>
            <a:ext cx="3015258" cy="3015258"/>
          </a:xfrm>
          <a:prstGeom prst="rect">
            <a:avLst/>
          </a:prstGeom>
        </p:spPr>
      </p:pic>
      <p:sp>
        <p:nvSpPr>
          <p:cNvPr id="6" name="TextBox 5">
            <a:extLst>
              <a:ext uri="{FF2B5EF4-FFF2-40B4-BE49-F238E27FC236}">
                <a16:creationId xmlns:a16="http://schemas.microsoft.com/office/drawing/2014/main" id="{F7D33687-AF48-4656-A31C-75D26CD679EC}"/>
              </a:ext>
            </a:extLst>
          </p:cNvPr>
          <p:cNvSpPr txBox="1"/>
          <p:nvPr/>
        </p:nvSpPr>
        <p:spPr>
          <a:xfrm>
            <a:off x="7589650" y="6600909"/>
            <a:ext cx="5015307" cy="246221"/>
          </a:xfrm>
          <a:prstGeom prst="rect">
            <a:avLst/>
          </a:prstGeom>
          <a:noFill/>
        </p:spPr>
        <p:txBody>
          <a:bodyPr wrap="square" rtlCol="0">
            <a:spAutoFit/>
          </a:bodyPr>
          <a:lstStyle/>
          <a:p>
            <a:r>
              <a:rPr lang="en-US" sz="1000" dirty="0">
                <a:solidFill>
                  <a:schemeClr val="bg1"/>
                </a:solidFill>
                <a:latin typeface="Amnesty Trade Gothic Cn" panose="020B0506040303020004" pitchFamily="34" charset="0"/>
              </a:rPr>
              <a:t>© Amnesty International USA, 2018 – May not be distributed or reproduced without prior permission </a:t>
            </a:r>
          </a:p>
        </p:txBody>
      </p:sp>
    </p:spTree>
    <p:extLst>
      <p:ext uri="{BB962C8B-B14F-4D97-AF65-F5344CB8AC3E}">
        <p14:creationId xmlns:p14="http://schemas.microsoft.com/office/powerpoint/2010/main" val="72286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02D74-7CAE-44F2-B637-1C99620641FE}"/>
              </a:ext>
            </a:extLst>
          </p:cNvPr>
          <p:cNvSpPr>
            <a:spLocks noGrp="1"/>
          </p:cNvSpPr>
          <p:nvPr>
            <p:ph type="title"/>
          </p:nvPr>
        </p:nvSpPr>
        <p:spPr>
          <a:xfrm>
            <a:off x="620087" y="629502"/>
            <a:ext cx="9672775" cy="1175443"/>
          </a:xfrm>
        </p:spPr>
        <p:txBody>
          <a:bodyPr>
            <a:noAutofit/>
          </a:bodyPr>
          <a:lstStyle/>
          <a:p>
            <a:r>
              <a:rPr lang="en-US" sz="5400" dirty="0">
                <a:solidFill>
                  <a:schemeClr val="bg1"/>
                </a:solidFill>
                <a:latin typeface="Amnesty Trade Gothic Bold Condensed No 20" panose="020B0806040303020004" pitchFamily="34" charset="0"/>
              </a:rPr>
              <a:t>Types of Decriminalization cont</a:t>
            </a:r>
            <a:r>
              <a:rPr lang="en-US" sz="6000" dirty="0">
                <a:solidFill>
                  <a:schemeClr val="bg1"/>
                </a:solidFill>
                <a:latin typeface="Amnesty Trade Gothic Bold Condensed No 20" panose="020B0806040303020004" pitchFamily="34" charset="0"/>
              </a:rPr>
              <a:t>.</a:t>
            </a:r>
            <a:endParaRPr lang="en-US" sz="6000" dirty="0">
              <a:solidFill>
                <a:srgbClr val="FFED00"/>
              </a:solidFill>
              <a:latin typeface="Amnesty Trade Gothic Bold Condensed No 20" panose="020B0806040303020004" pitchFamily="34" charset="0"/>
            </a:endParaRPr>
          </a:p>
        </p:txBody>
      </p:sp>
      <p:sp>
        <p:nvSpPr>
          <p:cNvPr id="3" name="Content Placeholder 2">
            <a:extLst>
              <a:ext uri="{FF2B5EF4-FFF2-40B4-BE49-F238E27FC236}">
                <a16:creationId xmlns:a16="http://schemas.microsoft.com/office/drawing/2014/main" id="{5EDC725D-A89B-4B84-B252-F9A2DFCB6BBF}"/>
              </a:ext>
            </a:extLst>
          </p:cNvPr>
          <p:cNvSpPr>
            <a:spLocks noGrp="1"/>
          </p:cNvSpPr>
          <p:nvPr>
            <p:ph idx="1"/>
          </p:nvPr>
        </p:nvSpPr>
        <p:spPr>
          <a:xfrm>
            <a:off x="620087" y="2002971"/>
            <a:ext cx="9844713" cy="4201886"/>
          </a:xfrm>
        </p:spPr>
        <p:txBody>
          <a:bodyPr>
            <a:noAutofit/>
          </a:bodyPr>
          <a:lstStyle/>
          <a:p>
            <a:pPr>
              <a:spcBef>
                <a:spcPts val="1200"/>
              </a:spcBef>
              <a:spcAft>
                <a:spcPts val="1200"/>
              </a:spcAft>
            </a:pPr>
            <a:r>
              <a:rPr lang="en-US" sz="3600" b="1" dirty="0">
                <a:solidFill>
                  <a:srgbClr val="FFFF00"/>
                </a:solidFill>
                <a:latin typeface="Amnesty Trade Gothic Bold Condensed No 20" panose="020B0806040303020004" pitchFamily="34" charset="0"/>
              </a:rPr>
              <a:t>KEY: </a:t>
            </a:r>
            <a:r>
              <a:rPr lang="en-US" sz="3600" b="1" dirty="0">
                <a:solidFill>
                  <a:srgbClr val="FFED00"/>
                </a:solidFill>
                <a:latin typeface="Amnesty Trade Gothic Bold Condensed No 20" panose="020B0806040303020004" pitchFamily="34" charset="0"/>
              </a:rPr>
              <a:t>distinction between trafficked victims and sex workers, </a:t>
            </a:r>
            <a:r>
              <a:rPr lang="en-US" sz="3600" b="1" u="sng" dirty="0">
                <a:solidFill>
                  <a:srgbClr val="FFED00"/>
                </a:solidFill>
                <a:latin typeface="Amnesty Trade Gothic Bold Condensed No 20" panose="020B0806040303020004" pitchFamily="34" charset="0"/>
              </a:rPr>
              <a:t>based on consent</a:t>
            </a:r>
          </a:p>
          <a:p>
            <a:pPr>
              <a:spcBef>
                <a:spcPts val="1200"/>
              </a:spcBef>
              <a:spcAft>
                <a:spcPts val="1200"/>
              </a:spcAft>
            </a:pPr>
            <a:r>
              <a:rPr lang="en-US" sz="3600" b="1" dirty="0">
                <a:solidFill>
                  <a:srgbClr val="FFFF00"/>
                </a:solidFill>
                <a:latin typeface="Amnesty Trade Gothic Bold Condensed No 20" panose="020B0806040303020004" pitchFamily="34" charset="0"/>
              </a:rPr>
              <a:t>Human rights violations:</a:t>
            </a:r>
          </a:p>
          <a:p>
            <a:pPr lvl="1">
              <a:spcBef>
                <a:spcPts val="1200"/>
              </a:spcBef>
              <a:spcAft>
                <a:spcPts val="1200"/>
              </a:spcAft>
            </a:pPr>
            <a:r>
              <a:rPr lang="en-US" dirty="0">
                <a:solidFill>
                  <a:schemeClr val="bg1"/>
                </a:solidFill>
              </a:rPr>
              <a:t>rape, violence, trafficking, extortion, arbitrary arrest and detention, forced eviction, harassment, discrimination, exclusion from health services, forced HIV testing, and lack of legal redress </a:t>
            </a:r>
            <a:endParaRPr lang="en-US" b="1" dirty="0">
              <a:solidFill>
                <a:schemeClr val="bg1"/>
              </a:solidFill>
              <a:latin typeface="Amnesty Trade Gothic Bold Condensed No 20" panose="020B0806040303020004" pitchFamily="34" charset="0"/>
            </a:endParaRPr>
          </a:p>
          <a:p>
            <a:pPr>
              <a:spcBef>
                <a:spcPts val="1200"/>
              </a:spcBef>
              <a:spcAft>
                <a:spcPts val="1200"/>
              </a:spcAft>
            </a:pPr>
            <a:r>
              <a:rPr lang="en-US" sz="3600" b="1" dirty="0">
                <a:solidFill>
                  <a:srgbClr val="FFED00"/>
                </a:solidFill>
                <a:latin typeface="Amnesty Trade Gothic Bold Condensed No 20" panose="020B0806040303020004" pitchFamily="34" charset="0"/>
              </a:rPr>
              <a:t>Different from Legalization</a:t>
            </a:r>
          </a:p>
          <a:p>
            <a:pPr>
              <a:spcBef>
                <a:spcPts val="1200"/>
              </a:spcBef>
              <a:spcAft>
                <a:spcPts val="1200"/>
              </a:spcAft>
            </a:pPr>
            <a:r>
              <a:rPr lang="en-US" sz="3600" b="1" dirty="0">
                <a:solidFill>
                  <a:srgbClr val="FFED00"/>
                </a:solidFill>
                <a:latin typeface="Amnesty Trade Gothic Bold Condensed No 20" panose="020B0806040303020004" pitchFamily="34" charset="0"/>
              </a:rPr>
              <a:t>Stigma </a:t>
            </a:r>
            <a:r>
              <a:rPr lang="en-US" sz="3600" b="1" dirty="0">
                <a:solidFill>
                  <a:srgbClr val="FFED00"/>
                </a:solidFill>
                <a:latin typeface="Amnesty Trade Gothic Bold Condensed No 20" panose="020B0806040303020004" pitchFamily="34" charset="0"/>
                <a:sym typeface="Wingdings" pitchFamily="2" charset="2"/>
              </a:rPr>
              <a:t> Harm</a:t>
            </a:r>
            <a:endParaRPr lang="en-US" sz="3600" b="1" dirty="0">
              <a:solidFill>
                <a:srgbClr val="FFED00"/>
              </a:solidFill>
              <a:latin typeface="Amnesty Trade Gothic Bold Condensed No 20" panose="020B0806040303020004" pitchFamily="34" charset="0"/>
            </a:endParaRPr>
          </a:p>
          <a:p>
            <a:pPr>
              <a:spcBef>
                <a:spcPts val="1200"/>
              </a:spcBef>
              <a:spcAft>
                <a:spcPts val="1200"/>
              </a:spcAft>
            </a:pPr>
            <a:endParaRPr lang="en-US" sz="3600" b="1" dirty="0">
              <a:solidFill>
                <a:srgbClr val="FFFF00"/>
              </a:solidFill>
              <a:latin typeface="Amnesty Trade Gothic Bold Condensed No 20" panose="020B0806040303020004" pitchFamily="34" charset="0"/>
            </a:endParaRPr>
          </a:p>
          <a:p>
            <a:pPr>
              <a:spcBef>
                <a:spcPts val="1200"/>
              </a:spcBef>
              <a:spcAft>
                <a:spcPts val="1200"/>
              </a:spcAft>
            </a:pPr>
            <a:endParaRPr lang="en-US" sz="3600" b="1" dirty="0">
              <a:solidFill>
                <a:srgbClr val="FFFF00"/>
              </a:solidFill>
              <a:latin typeface="Amnesty Trade Gothic Bold Condensed No 20" panose="020B0806040303020004" pitchFamily="34" charset="0"/>
            </a:endParaRPr>
          </a:p>
          <a:p>
            <a:pPr>
              <a:spcBef>
                <a:spcPts val="1200"/>
              </a:spcBef>
              <a:spcAft>
                <a:spcPts val="1200"/>
              </a:spcAft>
            </a:pPr>
            <a:endParaRPr lang="en-US" sz="3600" b="1" dirty="0">
              <a:solidFill>
                <a:srgbClr val="FFFF00"/>
              </a:solidFill>
              <a:latin typeface="Amnesty Trade Gothic Bold Condensed No 20" panose="020B0806040303020004" pitchFamily="34" charset="0"/>
            </a:endParaRPr>
          </a:p>
        </p:txBody>
      </p:sp>
      <p:pic>
        <p:nvPicPr>
          <p:cNvPr id="5" name="Picture 4">
            <a:extLst>
              <a:ext uri="{FF2B5EF4-FFF2-40B4-BE49-F238E27FC236}">
                <a16:creationId xmlns:a16="http://schemas.microsoft.com/office/drawing/2014/main" id="{8342924E-3755-440C-A587-89DD991D83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9167" y="16316"/>
            <a:ext cx="3015258" cy="3015258"/>
          </a:xfrm>
          <a:prstGeom prst="rect">
            <a:avLst/>
          </a:prstGeom>
        </p:spPr>
      </p:pic>
      <p:sp>
        <p:nvSpPr>
          <p:cNvPr id="6" name="TextBox 5">
            <a:extLst>
              <a:ext uri="{FF2B5EF4-FFF2-40B4-BE49-F238E27FC236}">
                <a16:creationId xmlns:a16="http://schemas.microsoft.com/office/drawing/2014/main" id="{F7D33687-AF48-4656-A31C-75D26CD679EC}"/>
              </a:ext>
            </a:extLst>
          </p:cNvPr>
          <p:cNvSpPr txBox="1"/>
          <p:nvPr/>
        </p:nvSpPr>
        <p:spPr>
          <a:xfrm>
            <a:off x="7589650" y="6600909"/>
            <a:ext cx="5015307" cy="246221"/>
          </a:xfrm>
          <a:prstGeom prst="rect">
            <a:avLst/>
          </a:prstGeom>
          <a:noFill/>
        </p:spPr>
        <p:txBody>
          <a:bodyPr wrap="square" rtlCol="0">
            <a:spAutoFit/>
          </a:bodyPr>
          <a:lstStyle/>
          <a:p>
            <a:r>
              <a:rPr lang="en-US" sz="1000" dirty="0">
                <a:solidFill>
                  <a:schemeClr val="bg1"/>
                </a:solidFill>
                <a:latin typeface="Amnesty Trade Gothic Cn" panose="020B0506040303020004" pitchFamily="34" charset="0"/>
              </a:rPr>
              <a:t>© Amnesty International USA, 2018 – May not be distributed or reproduced without prior permission </a:t>
            </a:r>
          </a:p>
        </p:txBody>
      </p:sp>
    </p:spTree>
    <p:extLst>
      <p:ext uri="{BB962C8B-B14F-4D97-AF65-F5344CB8AC3E}">
        <p14:creationId xmlns:p14="http://schemas.microsoft.com/office/powerpoint/2010/main" val="382027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02D74-7CAE-44F2-B637-1C99620641FE}"/>
              </a:ext>
            </a:extLst>
          </p:cNvPr>
          <p:cNvSpPr>
            <a:spLocks noGrp="1"/>
          </p:cNvSpPr>
          <p:nvPr>
            <p:ph type="title"/>
          </p:nvPr>
        </p:nvSpPr>
        <p:spPr>
          <a:xfrm>
            <a:off x="620087" y="16316"/>
            <a:ext cx="9672775" cy="1175443"/>
          </a:xfrm>
        </p:spPr>
        <p:txBody>
          <a:bodyPr>
            <a:noAutofit/>
          </a:bodyPr>
          <a:lstStyle/>
          <a:p>
            <a:r>
              <a:rPr lang="en-US" sz="6000" dirty="0">
                <a:solidFill>
                  <a:srgbClr val="FFED00"/>
                </a:solidFill>
                <a:latin typeface="Amnesty Trade Gothic Bold Condensed No 20" panose="020B0806040303020004" pitchFamily="34" charset="0"/>
              </a:rPr>
              <a:t>What are SESTA and FOSTA?</a:t>
            </a:r>
          </a:p>
        </p:txBody>
      </p:sp>
      <p:sp>
        <p:nvSpPr>
          <p:cNvPr id="3" name="Content Placeholder 2">
            <a:extLst>
              <a:ext uri="{FF2B5EF4-FFF2-40B4-BE49-F238E27FC236}">
                <a16:creationId xmlns:a16="http://schemas.microsoft.com/office/drawing/2014/main" id="{5EDC725D-A89B-4B84-B252-F9A2DFCB6BBF}"/>
              </a:ext>
            </a:extLst>
          </p:cNvPr>
          <p:cNvSpPr>
            <a:spLocks noGrp="1"/>
          </p:cNvSpPr>
          <p:nvPr>
            <p:ph idx="1"/>
          </p:nvPr>
        </p:nvSpPr>
        <p:spPr>
          <a:xfrm>
            <a:off x="620087" y="548640"/>
            <a:ext cx="9255433" cy="5656217"/>
          </a:xfrm>
        </p:spPr>
        <p:txBody>
          <a:bodyPr>
            <a:noAutofit/>
          </a:bodyPr>
          <a:lstStyle/>
          <a:p>
            <a:pPr marL="0" indent="0">
              <a:spcBef>
                <a:spcPts val="1200"/>
              </a:spcBef>
              <a:spcAft>
                <a:spcPts val="1200"/>
              </a:spcAft>
              <a:buNone/>
            </a:pPr>
            <a:endParaRPr lang="en-US" sz="3600" b="1" dirty="0">
              <a:solidFill>
                <a:schemeClr val="bg1"/>
              </a:solidFill>
              <a:latin typeface="Amnesty Trade Gothic Bold Condensed No 20" panose="020B0806040303020004" pitchFamily="34" charset="0"/>
            </a:endParaRPr>
          </a:p>
          <a:p>
            <a:pPr>
              <a:spcBef>
                <a:spcPts val="1200"/>
              </a:spcBef>
              <a:spcAft>
                <a:spcPts val="1200"/>
              </a:spcAft>
            </a:pPr>
            <a:r>
              <a:rPr lang="en-US" b="1" dirty="0">
                <a:solidFill>
                  <a:schemeClr val="bg1"/>
                </a:solidFill>
                <a:latin typeface="Amnesty Trade Gothic Bold Condensed No 20" panose="020B0806040303020004" pitchFamily="34" charset="0"/>
              </a:rPr>
              <a:t>2017-2018 bills in US Congress</a:t>
            </a:r>
            <a:endParaRPr lang="en-US" b="1" dirty="0">
              <a:solidFill>
                <a:srgbClr val="FFFFFF"/>
              </a:solidFill>
              <a:latin typeface="Amnesty Trade Gothic Bold Condensed No 20" panose="020B0806040303020004" pitchFamily="34" charset="0"/>
            </a:endParaRPr>
          </a:p>
          <a:p>
            <a:pPr>
              <a:spcBef>
                <a:spcPts val="1200"/>
              </a:spcBef>
              <a:spcAft>
                <a:spcPts val="1200"/>
              </a:spcAft>
            </a:pPr>
            <a:r>
              <a:rPr lang="en-US" dirty="0">
                <a:solidFill>
                  <a:srgbClr val="FFFFFF"/>
                </a:solidFill>
              </a:rPr>
              <a:t>These bills seek to abolish sex trafficking by holding the owners of websites accountable for the content that third parties post to their sites.  </a:t>
            </a:r>
          </a:p>
          <a:p>
            <a:pPr>
              <a:spcBef>
                <a:spcPts val="1200"/>
              </a:spcBef>
              <a:spcAft>
                <a:spcPts val="1200"/>
              </a:spcAft>
            </a:pPr>
            <a:r>
              <a:rPr lang="en-US" dirty="0">
                <a:solidFill>
                  <a:srgbClr val="FFFFFF"/>
                </a:solidFill>
              </a:rPr>
              <a:t>They expand the criminalization of consensual commercial sex workers and basically kicked sex workers off the internet. </a:t>
            </a:r>
          </a:p>
          <a:p>
            <a:pPr>
              <a:spcBef>
                <a:spcPts val="1200"/>
              </a:spcBef>
              <a:spcAft>
                <a:spcPts val="1200"/>
              </a:spcAft>
            </a:pPr>
            <a:r>
              <a:rPr lang="en-US" dirty="0">
                <a:solidFill>
                  <a:srgbClr val="FFFFFF"/>
                </a:solidFill>
              </a:rPr>
              <a:t>Consensual commercial sex workers use harm reduction tools such as online forums to screen clients, avoid high-risk activities, share resources, and protect each other. </a:t>
            </a:r>
            <a:endParaRPr lang="en-US" b="1" dirty="0">
              <a:solidFill>
                <a:srgbClr val="FFFFFF"/>
              </a:solidFill>
              <a:latin typeface="Amnesty Trade Gothic Bold Condensed No 20" panose="020B0806040303020004" pitchFamily="34" charset="0"/>
            </a:endParaRPr>
          </a:p>
          <a:p>
            <a:pPr>
              <a:spcBef>
                <a:spcPts val="1200"/>
              </a:spcBef>
              <a:spcAft>
                <a:spcPts val="1200"/>
              </a:spcAft>
            </a:pPr>
            <a:r>
              <a:rPr lang="en-US" b="1" dirty="0">
                <a:solidFill>
                  <a:schemeClr val="bg1"/>
                </a:solidFill>
                <a:latin typeface="Amnesty Trade Gothic Bold Condensed No 20" panose="020B0806040303020004" pitchFamily="34" charset="0"/>
              </a:rPr>
              <a:t>Serious implications for those who have never been trafficked. </a:t>
            </a:r>
          </a:p>
        </p:txBody>
      </p:sp>
      <p:pic>
        <p:nvPicPr>
          <p:cNvPr id="5" name="Picture 4">
            <a:extLst>
              <a:ext uri="{FF2B5EF4-FFF2-40B4-BE49-F238E27FC236}">
                <a16:creationId xmlns:a16="http://schemas.microsoft.com/office/drawing/2014/main" id="{8342924E-3755-440C-A587-89DD991D83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9167" y="16316"/>
            <a:ext cx="3015258" cy="3015258"/>
          </a:xfrm>
          <a:prstGeom prst="rect">
            <a:avLst/>
          </a:prstGeom>
        </p:spPr>
      </p:pic>
      <p:sp>
        <p:nvSpPr>
          <p:cNvPr id="6" name="TextBox 5">
            <a:extLst>
              <a:ext uri="{FF2B5EF4-FFF2-40B4-BE49-F238E27FC236}">
                <a16:creationId xmlns:a16="http://schemas.microsoft.com/office/drawing/2014/main" id="{F7D33687-AF48-4656-A31C-75D26CD679EC}"/>
              </a:ext>
            </a:extLst>
          </p:cNvPr>
          <p:cNvSpPr txBox="1"/>
          <p:nvPr/>
        </p:nvSpPr>
        <p:spPr>
          <a:xfrm>
            <a:off x="7589650" y="6600909"/>
            <a:ext cx="5015307" cy="246221"/>
          </a:xfrm>
          <a:prstGeom prst="rect">
            <a:avLst/>
          </a:prstGeom>
          <a:noFill/>
        </p:spPr>
        <p:txBody>
          <a:bodyPr wrap="square" rtlCol="0">
            <a:spAutoFit/>
          </a:bodyPr>
          <a:lstStyle/>
          <a:p>
            <a:r>
              <a:rPr lang="en-US" sz="1000" dirty="0">
                <a:solidFill>
                  <a:schemeClr val="bg1"/>
                </a:solidFill>
                <a:latin typeface="Amnesty Trade Gothic Cn" panose="020B0506040303020004" pitchFamily="34" charset="0"/>
              </a:rPr>
              <a:t>© Amnesty International USA, 2018 – May not be distributed or reproduced without prior permission </a:t>
            </a:r>
          </a:p>
        </p:txBody>
      </p:sp>
    </p:spTree>
    <p:extLst>
      <p:ext uri="{BB962C8B-B14F-4D97-AF65-F5344CB8AC3E}">
        <p14:creationId xmlns:p14="http://schemas.microsoft.com/office/powerpoint/2010/main" val="1740331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02D74-7CAE-44F2-B637-1C99620641FE}"/>
              </a:ext>
            </a:extLst>
          </p:cNvPr>
          <p:cNvSpPr>
            <a:spLocks noGrp="1"/>
          </p:cNvSpPr>
          <p:nvPr>
            <p:ph type="title"/>
          </p:nvPr>
        </p:nvSpPr>
        <p:spPr>
          <a:xfrm>
            <a:off x="620087" y="16316"/>
            <a:ext cx="9672775" cy="1175443"/>
          </a:xfrm>
        </p:spPr>
        <p:txBody>
          <a:bodyPr>
            <a:noAutofit/>
          </a:bodyPr>
          <a:lstStyle/>
          <a:p>
            <a:r>
              <a:rPr lang="en-US" sz="6000" dirty="0">
                <a:solidFill>
                  <a:srgbClr val="FFED00"/>
                </a:solidFill>
                <a:latin typeface="Amnesty Trade Gothic Bold Condensed No 20" panose="020B0806040303020004" pitchFamily="34" charset="0"/>
              </a:rPr>
              <a:t>What are SESTA and FOSTA?</a:t>
            </a:r>
          </a:p>
        </p:txBody>
      </p:sp>
      <p:sp>
        <p:nvSpPr>
          <p:cNvPr id="3" name="Content Placeholder 2">
            <a:extLst>
              <a:ext uri="{FF2B5EF4-FFF2-40B4-BE49-F238E27FC236}">
                <a16:creationId xmlns:a16="http://schemas.microsoft.com/office/drawing/2014/main" id="{5EDC725D-A89B-4B84-B252-F9A2DFCB6BBF}"/>
              </a:ext>
            </a:extLst>
          </p:cNvPr>
          <p:cNvSpPr>
            <a:spLocks noGrp="1"/>
          </p:cNvSpPr>
          <p:nvPr>
            <p:ph idx="1"/>
          </p:nvPr>
        </p:nvSpPr>
        <p:spPr>
          <a:xfrm>
            <a:off x="620087" y="16316"/>
            <a:ext cx="9255433" cy="5656217"/>
          </a:xfrm>
        </p:spPr>
        <p:txBody>
          <a:bodyPr>
            <a:noAutofit/>
          </a:bodyPr>
          <a:lstStyle/>
          <a:p>
            <a:pPr marL="0" indent="0">
              <a:spcBef>
                <a:spcPts val="1200"/>
              </a:spcBef>
              <a:spcAft>
                <a:spcPts val="1200"/>
              </a:spcAft>
              <a:buNone/>
            </a:pPr>
            <a:endParaRPr lang="en-US" sz="3600" b="1" dirty="0">
              <a:solidFill>
                <a:schemeClr val="bg1"/>
              </a:solidFill>
              <a:latin typeface="Amnesty Trade Gothic Bold Condensed No 20" panose="020B0806040303020004" pitchFamily="34" charset="0"/>
            </a:endParaRPr>
          </a:p>
          <a:p>
            <a:endParaRPr lang="en-US" b="1" dirty="0">
              <a:solidFill>
                <a:srgbClr val="FFFFFF"/>
              </a:solidFill>
            </a:endParaRPr>
          </a:p>
          <a:p>
            <a:pPr>
              <a:spcBef>
                <a:spcPts val="1200"/>
              </a:spcBef>
              <a:spcAft>
                <a:spcPts val="1200"/>
              </a:spcAft>
            </a:pPr>
            <a:r>
              <a:rPr lang="en-US" b="1" dirty="0">
                <a:solidFill>
                  <a:schemeClr val="bg1"/>
                </a:solidFill>
                <a:latin typeface="Amnesty Trade Gothic Bold Condensed No 20" panose="020B0806040303020004" pitchFamily="34" charset="0"/>
              </a:rPr>
              <a:t>Focus on preventing and prosecuting sex trafficking through online channels (Skype, Craigslist, YouTube, etc.).</a:t>
            </a:r>
          </a:p>
          <a:p>
            <a:pPr>
              <a:spcBef>
                <a:spcPts val="1200"/>
              </a:spcBef>
              <a:spcAft>
                <a:spcPts val="1200"/>
              </a:spcAft>
            </a:pPr>
            <a:r>
              <a:rPr lang="en-US" b="1" dirty="0">
                <a:solidFill>
                  <a:schemeClr val="bg1"/>
                </a:solidFill>
                <a:latin typeface="Amnesty Trade Gothic Bold Condensed No 20" panose="020B0806040303020004" pitchFamily="34" charset="0"/>
              </a:rPr>
              <a:t>Makes it illegal to knowingly assist, facilitate or support sex trafficking.</a:t>
            </a:r>
          </a:p>
          <a:p>
            <a:r>
              <a:rPr lang="en-US" b="1" dirty="0">
                <a:solidFill>
                  <a:srgbClr val="FFFFFF"/>
                </a:solidFill>
              </a:rPr>
              <a:t>FOSTA- SESTA was opposed by numerous organizations representing people in the sex industry</a:t>
            </a:r>
            <a:r>
              <a:rPr lang="en-US" dirty="0">
                <a:solidFill>
                  <a:srgbClr val="FFFFFF"/>
                </a:solidFill>
              </a:rPr>
              <a:t> and received letters of opposition from the Department of Justice, the ACLU, the National Center for Transgender Equality, and many others. </a:t>
            </a:r>
            <a:endParaRPr lang="en-US" b="1" dirty="0">
              <a:solidFill>
                <a:srgbClr val="FFFFFF"/>
              </a:solidFill>
              <a:latin typeface="Amnesty Trade Gothic Bold Condensed No 20" panose="020B0806040303020004" pitchFamily="34" charset="0"/>
            </a:endParaRPr>
          </a:p>
          <a:p>
            <a:pPr>
              <a:spcBef>
                <a:spcPts val="1200"/>
              </a:spcBef>
              <a:spcAft>
                <a:spcPts val="1200"/>
              </a:spcAft>
            </a:pPr>
            <a:r>
              <a:rPr lang="en-US" b="1" dirty="0">
                <a:solidFill>
                  <a:srgbClr val="FFFFFF"/>
                </a:solidFill>
                <a:latin typeface="Amnesty Trade Gothic Bold Condensed No 20" panose="020B0806040303020004" pitchFamily="34" charset="0"/>
              </a:rPr>
              <a:t>Most importantly, SESTA-FOSTA criminalizes online </a:t>
            </a:r>
            <a:r>
              <a:rPr lang="en-US" b="1" dirty="0">
                <a:solidFill>
                  <a:schemeClr val="bg1"/>
                </a:solidFill>
                <a:latin typeface="Amnesty Trade Gothic Bold Condensed No 20" panose="020B0806040303020004" pitchFamily="34" charset="0"/>
              </a:rPr>
              <a:t>advertising, information sharing, and support networks that sex workers use to do their job </a:t>
            </a:r>
            <a:r>
              <a:rPr lang="en-US" b="1" u="sng" dirty="0">
                <a:solidFill>
                  <a:schemeClr val="bg1"/>
                </a:solidFill>
                <a:latin typeface="Amnesty Trade Gothic Bold Condensed No 20" panose="020B0806040303020004" pitchFamily="34" charset="0"/>
              </a:rPr>
              <a:t>safely</a:t>
            </a:r>
            <a:r>
              <a:rPr lang="en-US" b="1" dirty="0">
                <a:solidFill>
                  <a:schemeClr val="bg1"/>
                </a:solidFill>
                <a:latin typeface="Amnesty Trade Gothic Bold Condensed No 20" panose="020B0806040303020004" pitchFamily="34" charset="0"/>
              </a:rPr>
              <a:t>.</a:t>
            </a:r>
          </a:p>
        </p:txBody>
      </p:sp>
      <p:pic>
        <p:nvPicPr>
          <p:cNvPr id="5" name="Picture 4">
            <a:extLst>
              <a:ext uri="{FF2B5EF4-FFF2-40B4-BE49-F238E27FC236}">
                <a16:creationId xmlns:a16="http://schemas.microsoft.com/office/drawing/2014/main" id="{8342924E-3755-440C-A587-89DD991D83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9167" y="16316"/>
            <a:ext cx="3015258" cy="3015258"/>
          </a:xfrm>
          <a:prstGeom prst="rect">
            <a:avLst/>
          </a:prstGeom>
        </p:spPr>
      </p:pic>
      <p:sp>
        <p:nvSpPr>
          <p:cNvPr id="6" name="TextBox 5">
            <a:extLst>
              <a:ext uri="{FF2B5EF4-FFF2-40B4-BE49-F238E27FC236}">
                <a16:creationId xmlns:a16="http://schemas.microsoft.com/office/drawing/2014/main" id="{F7D33687-AF48-4656-A31C-75D26CD679EC}"/>
              </a:ext>
            </a:extLst>
          </p:cNvPr>
          <p:cNvSpPr txBox="1"/>
          <p:nvPr/>
        </p:nvSpPr>
        <p:spPr>
          <a:xfrm>
            <a:off x="7589650" y="6600909"/>
            <a:ext cx="5015307" cy="246221"/>
          </a:xfrm>
          <a:prstGeom prst="rect">
            <a:avLst/>
          </a:prstGeom>
          <a:noFill/>
        </p:spPr>
        <p:txBody>
          <a:bodyPr wrap="square" rtlCol="0">
            <a:spAutoFit/>
          </a:bodyPr>
          <a:lstStyle/>
          <a:p>
            <a:r>
              <a:rPr lang="en-US" sz="1000" dirty="0">
                <a:solidFill>
                  <a:schemeClr val="bg1"/>
                </a:solidFill>
                <a:latin typeface="Amnesty Trade Gothic Cn" panose="020B0506040303020004" pitchFamily="34" charset="0"/>
              </a:rPr>
              <a:t>© Amnesty International USA, 2018 – May not be distributed or reproduced without prior permission </a:t>
            </a:r>
          </a:p>
        </p:txBody>
      </p:sp>
    </p:spTree>
    <p:extLst>
      <p:ext uri="{BB962C8B-B14F-4D97-AF65-F5344CB8AC3E}">
        <p14:creationId xmlns:p14="http://schemas.microsoft.com/office/powerpoint/2010/main" val="1648116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02D74-7CAE-44F2-B637-1C99620641FE}"/>
              </a:ext>
            </a:extLst>
          </p:cNvPr>
          <p:cNvSpPr>
            <a:spLocks noGrp="1"/>
          </p:cNvSpPr>
          <p:nvPr>
            <p:ph type="title"/>
          </p:nvPr>
        </p:nvSpPr>
        <p:spPr>
          <a:xfrm>
            <a:off x="620087" y="629502"/>
            <a:ext cx="9672775" cy="1175443"/>
          </a:xfrm>
        </p:spPr>
        <p:txBody>
          <a:bodyPr>
            <a:noAutofit/>
          </a:bodyPr>
          <a:lstStyle/>
          <a:p>
            <a:r>
              <a:rPr lang="en-US" sz="5400" dirty="0">
                <a:solidFill>
                  <a:srgbClr val="FFED00"/>
                </a:solidFill>
                <a:latin typeface="Amnesty Trade Gothic Bold Condensed No 20" panose="020B0806040303020004" pitchFamily="34" charset="0"/>
              </a:rPr>
              <a:t>Sex Workers in RI</a:t>
            </a:r>
            <a:endParaRPr lang="en-US" sz="6000" dirty="0">
              <a:solidFill>
                <a:srgbClr val="FFED00"/>
              </a:solidFill>
              <a:latin typeface="Amnesty Trade Gothic Bold Condensed No 20" panose="020B0806040303020004" pitchFamily="34" charset="0"/>
            </a:endParaRPr>
          </a:p>
        </p:txBody>
      </p:sp>
      <p:sp>
        <p:nvSpPr>
          <p:cNvPr id="3" name="Content Placeholder 2">
            <a:extLst>
              <a:ext uri="{FF2B5EF4-FFF2-40B4-BE49-F238E27FC236}">
                <a16:creationId xmlns:a16="http://schemas.microsoft.com/office/drawing/2014/main" id="{5EDC725D-A89B-4B84-B252-F9A2DFCB6BBF}"/>
              </a:ext>
            </a:extLst>
          </p:cNvPr>
          <p:cNvSpPr>
            <a:spLocks noGrp="1"/>
          </p:cNvSpPr>
          <p:nvPr>
            <p:ph idx="1"/>
          </p:nvPr>
        </p:nvSpPr>
        <p:spPr>
          <a:xfrm>
            <a:off x="620087" y="853440"/>
            <a:ext cx="8066713" cy="5351417"/>
          </a:xfrm>
        </p:spPr>
        <p:txBody>
          <a:bodyPr>
            <a:noAutofit/>
          </a:bodyPr>
          <a:lstStyle/>
          <a:p>
            <a:pPr>
              <a:spcBef>
                <a:spcPts val="1200"/>
              </a:spcBef>
              <a:spcAft>
                <a:spcPts val="1200"/>
              </a:spcAft>
            </a:pPr>
            <a:endParaRPr lang="en-US" sz="3600" b="1" dirty="0">
              <a:solidFill>
                <a:srgbClr val="FFFF00"/>
              </a:solidFill>
              <a:latin typeface="Amnesty Trade Gothic Bold Condensed No 20" panose="020B0806040303020004" pitchFamily="34" charset="0"/>
            </a:endParaRPr>
          </a:p>
          <a:p>
            <a:pPr>
              <a:spcBef>
                <a:spcPts val="1200"/>
              </a:spcBef>
              <a:spcAft>
                <a:spcPts val="1200"/>
              </a:spcAft>
            </a:pPr>
            <a:r>
              <a:rPr lang="en-US" b="1" dirty="0">
                <a:solidFill>
                  <a:schemeClr val="bg1"/>
                </a:solidFill>
                <a:latin typeface="Amnesty Trade Gothic Bold Condensed No 20" panose="020B0806040303020004" pitchFamily="34" charset="0"/>
              </a:rPr>
              <a:t>2009 RI re-criminalized prostitution</a:t>
            </a:r>
          </a:p>
          <a:p>
            <a:pPr>
              <a:spcBef>
                <a:spcPts val="1200"/>
              </a:spcBef>
              <a:spcAft>
                <a:spcPts val="1200"/>
              </a:spcAft>
            </a:pPr>
            <a:r>
              <a:rPr lang="en-US" b="1" dirty="0">
                <a:solidFill>
                  <a:schemeClr val="bg1"/>
                </a:solidFill>
                <a:latin typeface="Amnesty Trade Gothic Bold Condensed No 20" panose="020B0806040303020004" pitchFamily="34" charset="0"/>
              </a:rPr>
              <a:t>American Sociologists Association grant funded--2014-2016</a:t>
            </a:r>
          </a:p>
          <a:p>
            <a:pPr>
              <a:spcBef>
                <a:spcPts val="1200"/>
              </a:spcBef>
              <a:spcAft>
                <a:spcPts val="1200"/>
              </a:spcAft>
            </a:pPr>
            <a:r>
              <a:rPr lang="en-US" b="1" dirty="0">
                <a:solidFill>
                  <a:srgbClr val="FFFF00"/>
                </a:solidFill>
                <a:latin typeface="Amnesty Trade Gothic Bold Condensed No 20" panose="020B0806040303020004" pitchFamily="34" charset="0"/>
              </a:rPr>
              <a:t>Findings</a:t>
            </a:r>
          </a:p>
          <a:p>
            <a:pPr lvl="1">
              <a:spcBef>
                <a:spcPts val="1200"/>
              </a:spcBef>
              <a:spcAft>
                <a:spcPts val="1200"/>
              </a:spcAft>
            </a:pPr>
            <a:r>
              <a:rPr lang="en-US" b="1" dirty="0">
                <a:solidFill>
                  <a:schemeClr val="bg1"/>
                </a:solidFill>
                <a:latin typeface="Amnesty Trade Gothic Bold Condensed No 20" panose="020B0806040303020004" pitchFamily="34" charset="0"/>
              </a:rPr>
              <a:t>77% of respondents had never reported a crime to police</a:t>
            </a:r>
          </a:p>
          <a:p>
            <a:pPr lvl="1">
              <a:lnSpc>
                <a:spcPct val="100000"/>
              </a:lnSpc>
              <a:spcBef>
                <a:spcPts val="0"/>
              </a:spcBef>
            </a:pPr>
            <a:r>
              <a:rPr lang="en-US" b="1" dirty="0">
                <a:solidFill>
                  <a:schemeClr val="bg1"/>
                </a:solidFill>
                <a:latin typeface="Amnesty Trade Gothic Bold Condensed No 20" panose="020B0806040303020004" pitchFamily="34" charset="0"/>
              </a:rPr>
              <a:t>Of those that did report to the police</a:t>
            </a:r>
          </a:p>
          <a:p>
            <a:pPr lvl="2">
              <a:lnSpc>
                <a:spcPct val="100000"/>
              </a:lnSpc>
              <a:spcBef>
                <a:spcPts val="0"/>
              </a:spcBef>
            </a:pPr>
            <a:r>
              <a:rPr lang="en-US" sz="2400" b="1" dirty="0">
                <a:solidFill>
                  <a:schemeClr val="bg1"/>
                </a:solidFill>
                <a:latin typeface="Amnesty Trade Gothic Bold Condensed No 20" panose="020B0806040303020004" pitchFamily="34" charset="0"/>
              </a:rPr>
              <a:t>4% were arrested</a:t>
            </a:r>
          </a:p>
          <a:p>
            <a:pPr lvl="2">
              <a:lnSpc>
                <a:spcPct val="100000"/>
              </a:lnSpc>
              <a:spcBef>
                <a:spcPts val="0"/>
              </a:spcBef>
            </a:pPr>
            <a:r>
              <a:rPr lang="en-US" sz="2400" b="1" dirty="0">
                <a:solidFill>
                  <a:schemeClr val="bg1"/>
                </a:solidFill>
                <a:latin typeface="Amnesty Trade Gothic Bold Condensed No 20" panose="020B0806040303020004" pitchFamily="34" charset="0"/>
              </a:rPr>
              <a:t>26% were threatened by police. </a:t>
            </a:r>
          </a:p>
          <a:p>
            <a:pPr lvl="1">
              <a:lnSpc>
                <a:spcPct val="100000"/>
              </a:lnSpc>
              <a:spcBef>
                <a:spcPts val="0"/>
              </a:spcBef>
            </a:pPr>
            <a:r>
              <a:rPr lang="en-US" b="1" dirty="0">
                <a:solidFill>
                  <a:schemeClr val="bg1"/>
                </a:solidFill>
                <a:latin typeface="Amnesty Trade Gothic Bold Condensed No 20" panose="020B0806040303020004" pitchFamily="34" charset="0"/>
              </a:rPr>
              <a:t>A focus on trafficking results in a carceral response as opposed to a social welfare intervention</a:t>
            </a:r>
            <a:r>
              <a:rPr lang="en-US" sz="2800" b="1" dirty="0">
                <a:solidFill>
                  <a:schemeClr val="bg1"/>
                </a:solidFill>
                <a:latin typeface="Amnesty Trade Gothic Bold Condensed No 20" panose="020B0806040303020004" pitchFamily="34" charset="0"/>
              </a:rPr>
              <a:t>. </a:t>
            </a:r>
          </a:p>
          <a:p>
            <a:pPr marL="457200" lvl="1" indent="0">
              <a:lnSpc>
                <a:spcPct val="100000"/>
              </a:lnSpc>
              <a:spcBef>
                <a:spcPts val="0"/>
              </a:spcBef>
              <a:buNone/>
            </a:pPr>
            <a:endParaRPr lang="en-US" sz="2800" b="1" dirty="0">
              <a:solidFill>
                <a:schemeClr val="bg1"/>
              </a:solidFill>
              <a:latin typeface="Amnesty Trade Gothic Bold Condensed No 20" panose="020B0806040303020004" pitchFamily="34" charset="0"/>
            </a:endParaRPr>
          </a:p>
          <a:p>
            <a:pPr>
              <a:spcBef>
                <a:spcPts val="1200"/>
              </a:spcBef>
              <a:spcAft>
                <a:spcPts val="1200"/>
              </a:spcAft>
            </a:pPr>
            <a:endParaRPr lang="en-US" sz="3600" b="1" dirty="0">
              <a:solidFill>
                <a:srgbClr val="FFFF00"/>
              </a:solidFill>
              <a:latin typeface="Amnesty Trade Gothic Bold Condensed No 20" panose="020B0806040303020004" pitchFamily="34" charset="0"/>
            </a:endParaRPr>
          </a:p>
        </p:txBody>
      </p:sp>
      <p:pic>
        <p:nvPicPr>
          <p:cNvPr id="5" name="Picture 4">
            <a:extLst>
              <a:ext uri="{FF2B5EF4-FFF2-40B4-BE49-F238E27FC236}">
                <a16:creationId xmlns:a16="http://schemas.microsoft.com/office/drawing/2014/main" id="{8342924E-3755-440C-A587-89DD991D83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9167" y="16316"/>
            <a:ext cx="3015258" cy="3015258"/>
          </a:xfrm>
          <a:prstGeom prst="rect">
            <a:avLst/>
          </a:prstGeom>
        </p:spPr>
      </p:pic>
      <p:sp>
        <p:nvSpPr>
          <p:cNvPr id="6" name="TextBox 5">
            <a:extLst>
              <a:ext uri="{FF2B5EF4-FFF2-40B4-BE49-F238E27FC236}">
                <a16:creationId xmlns:a16="http://schemas.microsoft.com/office/drawing/2014/main" id="{F7D33687-AF48-4656-A31C-75D26CD679EC}"/>
              </a:ext>
            </a:extLst>
          </p:cNvPr>
          <p:cNvSpPr txBox="1"/>
          <p:nvPr/>
        </p:nvSpPr>
        <p:spPr>
          <a:xfrm>
            <a:off x="7589650" y="6600909"/>
            <a:ext cx="5015307" cy="246221"/>
          </a:xfrm>
          <a:prstGeom prst="rect">
            <a:avLst/>
          </a:prstGeom>
          <a:noFill/>
        </p:spPr>
        <p:txBody>
          <a:bodyPr wrap="square" rtlCol="0">
            <a:spAutoFit/>
          </a:bodyPr>
          <a:lstStyle/>
          <a:p>
            <a:r>
              <a:rPr lang="en-US" sz="1000" dirty="0">
                <a:solidFill>
                  <a:schemeClr val="bg1"/>
                </a:solidFill>
                <a:latin typeface="Amnesty Trade Gothic Cn" panose="020B0506040303020004" pitchFamily="34" charset="0"/>
              </a:rPr>
              <a:t>© Amnesty International USA, 2018 – May not be distributed or reproduced without prior permission </a:t>
            </a:r>
          </a:p>
        </p:txBody>
      </p:sp>
    </p:spTree>
    <p:extLst>
      <p:ext uri="{BB962C8B-B14F-4D97-AF65-F5344CB8AC3E}">
        <p14:creationId xmlns:p14="http://schemas.microsoft.com/office/powerpoint/2010/main" val="3846473511"/>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RC 2019 Sex Work Presentaiton" id="{BA865565-4CAF-CA46-A880-6EB426A1A05C}" vid="{DE3BCD57-A655-5A46-A665-6593B1CEA2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{79BB0BC2-FF56-0744-BC43-4CF5071EA874}tf10001079</Template>
  <TotalTime>488</TotalTime>
  <Words>1183</Words>
  <Application>Microsoft Macintosh PowerPoint</Application>
  <PresentationFormat>Widescreen</PresentationFormat>
  <Paragraphs>125</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Amnesty Trade Gothic Bold Condensed No 20</vt:lpstr>
      <vt:lpstr>Amnesty Trade Gothic Cn</vt:lpstr>
      <vt:lpstr>Arial</vt:lpstr>
      <vt:lpstr>Calibri</vt:lpstr>
      <vt:lpstr>Calibri Light</vt:lpstr>
      <vt:lpstr>Wingdings</vt:lpstr>
      <vt:lpstr>Office Theme</vt:lpstr>
      <vt:lpstr>Decriminalization  and the Rights of Sex Workers Steps Forward for Advocacy </vt:lpstr>
      <vt:lpstr>Overview</vt:lpstr>
      <vt:lpstr>Objectives</vt:lpstr>
      <vt:lpstr>Amnesty’s Position on Decriminalization</vt:lpstr>
      <vt:lpstr>Types of Decriminalization</vt:lpstr>
      <vt:lpstr>Types of Decriminalization cont.</vt:lpstr>
      <vt:lpstr>What are SESTA and FOSTA?</vt:lpstr>
      <vt:lpstr>What are SESTA and FOSTA?</vt:lpstr>
      <vt:lpstr>Sex Workers in RI</vt:lpstr>
      <vt:lpstr>Sex Workers in the US</vt:lpstr>
      <vt:lpstr>PowerPoint Presentation</vt:lpstr>
      <vt:lpstr>Next Steps?</vt:lpstr>
      <vt:lpstr>In conclusion,</vt:lpstr>
      <vt:lpstr>Q&amp;A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Decriminalization  and the Rights of Sex Workers Steps Forward for Advocacy </dc:title>
  <dc:creator>Linde, Robyn M.</dc:creator>
  <cp:lastModifiedBy>Linde, Robyn M.</cp:lastModifiedBy>
  <cp:revision>14</cp:revision>
  <cp:lastPrinted>2019-02-21T14:44:36Z</cp:lastPrinted>
  <dcterms:created xsi:type="dcterms:W3CDTF">2019-11-10T19:23:01Z</dcterms:created>
  <dcterms:modified xsi:type="dcterms:W3CDTF">2019-11-12T18:34:47Z</dcterms:modified>
</cp:coreProperties>
</file>